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64" r:id="rId2"/>
    <p:sldId id="299" r:id="rId3"/>
    <p:sldId id="327" r:id="rId4"/>
    <p:sldId id="328" r:id="rId5"/>
    <p:sldId id="330" r:id="rId6"/>
    <p:sldId id="331" r:id="rId7"/>
    <p:sldId id="332" r:id="rId8"/>
    <p:sldId id="333" r:id="rId9"/>
    <p:sldId id="337" r:id="rId10"/>
    <p:sldId id="338" r:id="rId11"/>
    <p:sldId id="339" r:id="rId12"/>
    <p:sldId id="340" r:id="rId13"/>
    <p:sldId id="329" r:id="rId14"/>
    <p:sldId id="341" r:id="rId15"/>
    <p:sldId id="322" r:id="rId16"/>
    <p:sldId id="323" r:id="rId17"/>
    <p:sldId id="324" r:id="rId18"/>
    <p:sldId id="325" r:id="rId19"/>
    <p:sldId id="318" r:id="rId20"/>
    <p:sldId id="319" r:id="rId21"/>
    <p:sldId id="320" r:id="rId22"/>
    <p:sldId id="321" r:id="rId23"/>
    <p:sldId id="314" r:id="rId24"/>
    <p:sldId id="311" r:id="rId25"/>
    <p:sldId id="312" r:id="rId26"/>
    <p:sldId id="313" r:id="rId27"/>
    <p:sldId id="315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263" r:id="rId48"/>
    <p:sldId id="291" r:id="rId49"/>
    <p:sldId id="361" r:id="rId50"/>
    <p:sldId id="362" r:id="rId51"/>
    <p:sldId id="278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>
      <p:cViewPr varScale="1">
        <p:scale>
          <a:sx n="61" d="100"/>
          <a:sy n="61" d="100"/>
        </p:scale>
        <p:origin x="-100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A73D-D330-4C6D-BE06-2A808F284B86}" type="datetimeFigureOut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298AB-9474-4415-870D-636F0831AD2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451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96DF-93E9-4C98-8AFA-255F764F1516}" type="datetimeFigureOut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52DCB-DD3A-45BA-8AF1-D7160F61E4D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539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5D4E-F7F6-4118-B178-9CEF300E4982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88A-4874-400E-A29D-F75DA28DA4F1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94A5-3738-4B90-97C0-957FFF76542E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95B2-5A63-458D-A5E7-EDFFA8FB1ADC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A550-3B60-4325-9A42-CB78E5CAD575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2AE6-2239-4C9C-A256-221F47FB9FFE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30E-5B14-42EF-949E-D77B2C76D71F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66D-8FD6-4901-8779-B5890117D783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234E-A266-4AEE-B858-1890B7921CF1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4C7F-BD27-4F3B-877C-53ED75111105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F69-2082-4017-8369-A38B9F074B7F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D5BD-9D31-4ACD-ABE6-827B8BA50BF2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2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1760041"/>
            <a:ext cx="39116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Bonjour!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Voici ton 3</a:t>
            </a:r>
            <a:r>
              <a:rPr lang="fr-CA" sz="3200" baseline="30000" dirty="0" smtClean="0">
                <a:latin typeface="Comic Sans MS" pitchFamily="66" charset="0"/>
              </a:rPr>
              <a:t>ème</a:t>
            </a:r>
            <a:r>
              <a:rPr lang="fr-CA" sz="3200" dirty="0" smtClean="0">
                <a:latin typeface="Comic Sans MS" pitchFamily="66" charset="0"/>
              </a:rPr>
              <a:t> CLIC!</a:t>
            </a:r>
            <a:endParaRPr lang="fr-CA" sz="3200" dirty="0">
              <a:latin typeface="Comic Sans MS" pitchFamily="66" charset="0"/>
            </a:endParaRPr>
          </a:p>
          <a:p>
            <a:endParaRPr lang="fr-CA" sz="3200" dirty="0" smtClean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5810" y="5085184"/>
            <a:ext cx="820891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Lis une diapositive à la fois 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et fais ce qui est demandé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avant d’aller plus loin…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potvin\Pictures\image pps\sour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" y="439560"/>
            <a:ext cx="3396802" cy="34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5810" y="4128820"/>
            <a:ext cx="8126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latin typeface="Comic Sans MS" pitchFamily="66" charset="0"/>
              </a:rPr>
              <a:t>Nous poursuivons notre découverte</a:t>
            </a:r>
          </a:p>
          <a:p>
            <a:r>
              <a:rPr lang="fr-CA" sz="2800" dirty="0">
                <a:latin typeface="Comic Sans MS" pitchFamily="66" charset="0"/>
              </a:rPr>
              <a:t>					  de l’Esprit Saint…</a:t>
            </a:r>
          </a:p>
        </p:txBody>
      </p:sp>
    </p:spTree>
    <p:extLst>
      <p:ext uri="{BB962C8B-B14F-4D97-AF65-F5344CB8AC3E}">
        <p14:creationId xmlns:p14="http://schemas.microsoft.com/office/powerpoint/2010/main" val="33500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10</a:t>
            </a:fld>
            <a:endParaRPr lang="fr-CA" dirty="0"/>
          </a:p>
        </p:txBody>
      </p:sp>
      <p:pic>
        <p:nvPicPr>
          <p:cNvPr id="7" name="Picture 2" descr="C:\Documents and Settings\IBM\Local Settings\Temporary Internet Files\Content.IE5\Q0NBHGWT\MC9002344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82390"/>
            <a:ext cx="1417087" cy="150019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571604" y="1357298"/>
            <a:ext cx="773000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900" dirty="0" smtClean="0">
                <a:latin typeface="Comic Sans MS" pitchFamily="66" charset="0"/>
              </a:rPr>
              <a:t>    Tu devras aussi m’écrire </a:t>
            </a:r>
          </a:p>
          <a:p>
            <a:r>
              <a:rPr lang="fr-CA" sz="2900" dirty="0" smtClean="0">
                <a:latin typeface="Comic Sans MS" pitchFamily="66" charset="0"/>
              </a:rPr>
              <a:t>    ta réflexion à la question:</a:t>
            </a:r>
          </a:p>
          <a:p>
            <a:r>
              <a:rPr lang="fr-CA" sz="2900" dirty="0" smtClean="0">
                <a:latin typeface="Comic Sans MS" pitchFamily="66" charset="0"/>
              </a:rPr>
              <a:t>« Pourquoi je veux faire ma confirmation?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38795" y="3071811"/>
            <a:ext cx="676178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0" dirty="0" smtClean="0">
                <a:latin typeface="Comic Sans MS" pitchFamily="66" charset="0"/>
              </a:rPr>
              <a:t>Ta réponse sera envoyée à</a:t>
            </a:r>
          </a:p>
          <a:p>
            <a:r>
              <a:rPr lang="fr-CA" sz="2900" dirty="0">
                <a:latin typeface="Comic Sans MS" pitchFamily="66" charset="0"/>
              </a:rPr>
              <a:t>l</a:t>
            </a:r>
            <a:r>
              <a:rPr lang="fr-CA" sz="2900" dirty="0" smtClean="0">
                <a:latin typeface="Comic Sans MS" pitchFamily="66" charset="0"/>
              </a:rPr>
              <a:t>’évêque de notre diocèse ou au prêtre</a:t>
            </a:r>
          </a:p>
          <a:p>
            <a:r>
              <a:rPr lang="fr-CA" sz="2900" dirty="0" smtClean="0">
                <a:latin typeface="Comic Sans MS" pitchFamily="66" charset="0"/>
              </a:rPr>
              <a:t>qui, au nom de l’évêque, te fera vivre</a:t>
            </a:r>
          </a:p>
          <a:p>
            <a:r>
              <a:rPr lang="fr-CA" sz="2900" dirty="0" smtClean="0">
                <a:latin typeface="Comic Sans MS" pitchFamily="66" charset="0"/>
              </a:rPr>
              <a:t>la célébration de ta confirmation…</a:t>
            </a:r>
          </a:p>
          <a:p>
            <a:endParaRPr lang="fr-CA" sz="2900" dirty="0">
              <a:latin typeface="Comic Sans MS" pitchFamily="66" charset="0"/>
            </a:endParaRPr>
          </a:p>
        </p:txBody>
      </p:sp>
      <p:pic>
        <p:nvPicPr>
          <p:cNvPr id="10" name="Picture 4" descr="C:\Documents and Settings\IBM\Local Settings\Temporary Internet Files\Content.IE5\6LGGB05J\MC900440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1235530" cy="1301034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latin typeface="Comic Sans MS" pitchFamily="66" charset="0"/>
              </a:rPr>
              <a:t>Pourquoi veux-tu faire ta confirmation?</a:t>
            </a:r>
            <a:endParaRPr lang="fr-CA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1" y="428604"/>
            <a:ext cx="892971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L’évêque est </a:t>
            </a:r>
          </a:p>
          <a:p>
            <a:r>
              <a:rPr lang="fr-CA" sz="3600" dirty="0" smtClean="0">
                <a:latin typeface="Comic Sans MS" pitchFamily="66" charset="0"/>
              </a:rPr>
              <a:t> «le chef» de l’église </a:t>
            </a:r>
          </a:p>
          <a:p>
            <a:r>
              <a:rPr lang="fr-CA" sz="3600" dirty="0" smtClean="0">
                <a:latin typeface="Comic Sans MS" pitchFamily="66" charset="0"/>
              </a:rPr>
              <a:t>dans notre région.</a:t>
            </a:r>
          </a:p>
          <a:p>
            <a:endParaRPr lang="fr-CA" sz="36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Il est responsable </a:t>
            </a:r>
          </a:p>
          <a:p>
            <a:r>
              <a:rPr lang="fr-CA" sz="3600" dirty="0" smtClean="0">
                <a:latin typeface="Comic Sans MS" pitchFamily="66" charset="0"/>
              </a:rPr>
              <a:t>d’accompagner </a:t>
            </a:r>
          </a:p>
          <a:p>
            <a:r>
              <a:rPr lang="fr-CA" sz="3600" dirty="0" smtClean="0">
                <a:latin typeface="Comic Sans MS" pitchFamily="66" charset="0"/>
              </a:rPr>
              <a:t>tous les baptisés sur le chemin de la foi.</a:t>
            </a:r>
          </a:p>
          <a:p>
            <a:endParaRPr lang="fr-CA" sz="36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On peut dire qu’il est le bras droit,</a:t>
            </a:r>
          </a:p>
          <a:p>
            <a:r>
              <a:rPr lang="fr-CA" sz="3600" dirty="0" smtClean="0">
                <a:latin typeface="Comic Sans MS" pitchFamily="66" charset="0"/>
              </a:rPr>
              <a:t>	 du Pape François ici chez-nous!</a:t>
            </a:r>
          </a:p>
          <a:p>
            <a:endParaRPr lang="fr-CA" sz="3600" dirty="0">
              <a:latin typeface="Comic Sans MS" pitchFamily="66" charset="0"/>
            </a:endParaRPr>
          </a:p>
          <a:p>
            <a:endParaRPr lang="fr-CA" sz="3600" dirty="0" smtClean="0">
              <a:latin typeface="Comic Sans MS" pitchFamily="66" charset="0"/>
            </a:endParaRPr>
          </a:p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6214288" y="2857496"/>
            <a:ext cx="2679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400" dirty="0" smtClean="0"/>
              <a:t>Monseigneur René Guay</a:t>
            </a:r>
          </a:p>
          <a:p>
            <a:pPr algn="r"/>
            <a:r>
              <a:rPr lang="fr-CA" sz="1400" dirty="0" smtClean="0"/>
              <a:t>Évêque du diocèse de Chicoutimi</a:t>
            </a:r>
            <a:endParaRPr lang="fr-CA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11</a:t>
            </a:fld>
            <a:endParaRPr lang="fr-CA" dirty="0"/>
          </a:p>
        </p:txBody>
      </p:sp>
      <p:pic>
        <p:nvPicPr>
          <p:cNvPr id="1026" name="Picture 2" descr="C:\Users\lpotvin\Pictures\MGR-RENE-GU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04"/>
            <a:ext cx="1822326" cy="22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1" y="428604"/>
            <a:ext cx="892971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L’évêque a aussi choisi</a:t>
            </a:r>
          </a:p>
          <a:p>
            <a:r>
              <a:rPr lang="fr-CA" sz="3600" dirty="0" smtClean="0">
                <a:latin typeface="Comic Sans MS" pitchFamily="66" charset="0"/>
              </a:rPr>
              <a:t>un prêtre, qui travaille </a:t>
            </a:r>
          </a:p>
          <a:p>
            <a:r>
              <a:rPr lang="fr-CA" sz="3600" dirty="0" smtClean="0">
                <a:latin typeface="Comic Sans MS" pitchFamily="66" charset="0"/>
              </a:rPr>
              <a:t>avec lui, pour te confirmer</a:t>
            </a:r>
          </a:p>
          <a:p>
            <a:r>
              <a:rPr lang="fr-CA" sz="3600" dirty="0" smtClean="0">
                <a:latin typeface="Comic Sans MS" pitchFamily="66" charset="0"/>
              </a:rPr>
              <a:t>en son nom.</a:t>
            </a:r>
          </a:p>
          <a:p>
            <a:endParaRPr lang="fr-CA" sz="36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L’ évêque ou l‘abbé Dumais</a:t>
            </a:r>
          </a:p>
          <a:p>
            <a:r>
              <a:rPr lang="fr-CA" sz="3600" dirty="0" smtClean="0">
                <a:latin typeface="Comic Sans MS" pitchFamily="66" charset="0"/>
              </a:rPr>
              <a:t>seront comme </a:t>
            </a:r>
          </a:p>
          <a:p>
            <a:r>
              <a:rPr lang="fr-CA" sz="3600" dirty="0" smtClean="0">
                <a:latin typeface="Comic Sans MS" pitchFamily="66" charset="0"/>
              </a:rPr>
              <a:t>« le chef d’orchestre » de</a:t>
            </a:r>
          </a:p>
          <a:p>
            <a:r>
              <a:rPr lang="fr-CA" sz="3600" dirty="0" smtClean="0">
                <a:latin typeface="Comic Sans MS" pitchFamily="66" charset="0"/>
              </a:rPr>
              <a:t>notre célébration de confirmation.</a:t>
            </a:r>
          </a:p>
          <a:p>
            <a:endParaRPr lang="fr-CA" sz="3600" dirty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Tu seras confirmé au nom de l’évêque.</a:t>
            </a:r>
          </a:p>
          <a:p>
            <a:endParaRPr lang="fr-CA" sz="3600" dirty="0">
              <a:latin typeface="Comic Sans MS" pitchFamily="66" charset="0"/>
            </a:endParaRPr>
          </a:p>
          <a:p>
            <a:endParaRPr lang="fr-CA" sz="3600" dirty="0" smtClean="0">
              <a:latin typeface="Comic Sans MS" pitchFamily="66" charset="0"/>
            </a:endParaRPr>
          </a:p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5630410" y="3899126"/>
            <a:ext cx="316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dirty="0" smtClean="0"/>
              <a:t>L’abbé Émilien Dumais, prêtre</a:t>
            </a:r>
          </a:p>
          <a:p>
            <a:pPr algn="r"/>
            <a:r>
              <a:rPr lang="fr-CA" sz="1400" dirty="0" smtClean="0"/>
              <a:t>Vicaire général du diocèse de Chicoutimi</a:t>
            </a:r>
            <a:endParaRPr lang="fr-CA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12</a:t>
            </a:fld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9" t="16576" r="7653"/>
          <a:stretch/>
        </p:blipFill>
        <p:spPr bwMode="auto">
          <a:xfrm>
            <a:off x="6012160" y="275132"/>
            <a:ext cx="2786601" cy="36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13</a:t>
            </a:fld>
            <a:endParaRPr lang="fr-CA" dirty="0"/>
          </a:p>
        </p:txBody>
      </p:sp>
      <p:pic>
        <p:nvPicPr>
          <p:cNvPr id="3074" name="Picture 2" descr="C:\Documents and Settings\IBM\Local Settings\Temporary Internet Files\Content.IE5\3ZTNXH7Q\MP9004385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67645" y="764704"/>
            <a:ext cx="853470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Je te le rappelle que ce 3</a:t>
            </a:r>
            <a:r>
              <a:rPr lang="fr-CA" sz="2800" baseline="30000" dirty="0" smtClean="0">
                <a:latin typeface="Comic Sans MS" pitchFamily="66" charset="0"/>
              </a:rPr>
              <a:t>ième</a:t>
            </a:r>
            <a:r>
              <a:rPr lang="fr-CA" sz="2800" dirty="0" smtClean="0">
                <a:latin typeface="Comic Sans MS" pitchFamily="66" charset="0"/>
              </a:rPr>
              <a:t> CLIC </a:t>
            </a:r>
          </a:p>
          <a:p>
            <a:r>
              <a:rPr lang="fr-CA" sz="2800" dirty="0" smtClean="0">
                <a:latin typeface="Comic Sans MS" pitchFamily="66" charset="0"/>
              </a:rPr>
              <a:t>nous permet de découvrir</a:t>
            </a:r>
          </a:p>
          <a:p>
            <a:r>
              <a:rPr lang="fr-CA" sz="2800" dirty="0" smtClean="0">
                <a:latin typeface="Comic Sans MS" pitchFamily="66" charset="0"/>
              </a:rPr>
              <a:t>les 7 dons de l’Esprit Saint.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Nous sommes invités à accueillir</a:t>
            </a:r>
          </a:p>
          <a:p>
            <a:r>
              <a:rPr lang="fr-CA" sz="2800" dirty="0" smtClean="0">
                <a:latin typeface="Comic Sans MS" pitchFamily="66" charset="0"/>
              </a:rPr>
              <a:t>les dons de l’Esprit tous les jours</a:t>
            </a:r>
          </a:p>
          <a:p>
            <a:r>
              <a:rPr lang="fr-CA" sz="2800" dirty="0" smtClean="0">
                <a:latin typeface="Comic Sans MS" pitchFamily="66" charset="0"/>
              </a:rPr>
              <a:t>de notre vie. </a:t>
            </a:r>
          </a:p>
          <a:p>
            <a:endParaRPr lang="fr-CA" sz="2800" dirty="0" smtClean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Au moment de la confirmation, nous ouvrons notre</a:t>
            </a:r>
          </a:p>
          <a:p>
            <a:r>
              <a:rPr lang="fr-CA" sz="2800" dirty="0" smtClean="0">
                <a:latin typeface="Comic Sans MS" pitchFamily="66" charset="0"/>
              </a:rPr>
              <a:t>coeur d’une manière spéciale. Nous prenons</a:t>
            </a:r>
          </a:p>
          <a:p>
            <a:r>
              <a:rPr lang="fr-CA" sz="2800" dirty="0" smtClean="0">
                <a:latin typeface="Comic Sans MS" pitchFamily="66" charset="0"/>
              </a:rPr>
              <a:t>conscience des dons de l’Esprit qui peuvent nous</a:t>
            </a:r>
          </a:p>
          <a:p>
            <a:r>
              <a:rPr lang="fr-CA" sz="2800" dirty="0" smtClean="0">
                <a:latin typeface="Comic Sans MS" pitchFamily="66" charset="0"/>
              </a:rPr>
              <a:t>aider à grandir humainement et spirituellement…</a:t>
            </a:r>
            <a:endParaRPr lang="fr-CA" sz="2400" dirty="0" smtClean="0"/>
          </a:p>
        </p:txBody>
      </p:sp>
      <p:pic>
        <p:nvPicPr>
          <p:cNvPr id="28674" name="Picture 2" descr="http://t3.gstatic.com/images?q=tbn:ANd9GcQSAvwNUfYt_Wc4ufa98U2Kn57mmB6yKa1hG0uRBADmUTg2dQO1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00042"/>
            <a:ext cx="2842637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57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IBM\Local Settings\Temporary Internet Files\Content.IE5\6LGGB05J\MP900424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4500562" y="1357298"/>
            <a:ext cx="38443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Le don de</a:t>
            </a:r>
          </a:p>
          <a:p>
            <a:pPr algn="ctr"/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CONSEIL</a:t>
            </a:r>
            <a:endParaRPr lang="fr-CA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4000496" y="428604"/>
            <a:ext cx="47863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Le don de CONSEIL </a:t>
            </a:r>
          </a:p>
          <a:p>
            <a:r>
              <a:rPr lang="fr-CA" sz="2400" dirty="0" smtClean="0">
                <a:latin typeface="Comic Sans MS" pitchFamily="66" charset="0"/>
              </a:rPr>
              <a:t>est précieux pour toi</a:t>
            </a:r>
          </a:p>
          <a:p>
            <a:r>
              <a:rPr lang="fr-CA" sz="2400" dirty="0" smtClean="0">
                <a:latin typeface="Comic Sans MS" pitchFamily="66" charset="0"/>
              </a:rPr>
              <a:t>qui doit prendre des décisions</a:t>
            </a:r>
          </a:p>
          <a:p>
            <a:r>
              <a:rPr lang="fr-CA" sz="2400" dirty="0" smtClean="0">
                <a:latin typeface="Comic Sans MS" pitchFamily="66" charset="0"/>
              </a:rPr>
              <a:t>à tous les jours…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Ce don de l’Esprit Saint</a:t>
            </a:r>
          </a:p>
          <a:p>
            <a:r>
              <a:rPr lang="fr-CA" sz="2400" dirty="0" smtClean="0">
                <a:latin typeface="Comic Sans MS" pitchFamily="66" charset="0"/>
              </a:rPr>
              <a:t>veut t’aider à écouter,</a:t>
            </a:r>
          </a:p>
          <a:p>
            <a:r>
              <a:rPr lang="fr-CA" sz="2400" dirty="0" smtClean="0">
                <a:latin typeface="Comic Sans MS" pitchFamily="66" charset="0"/>
              </a:rPr>
              <a:t>à voir, à ressentir ce qui se passe autour de toi.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En étant attentif à ce qui se passe et ce qui se vit autour de toi, tu auras un éclairage pour</a:t>
            </a:r>
          </a:p>
          <a:p>
            <a:r>
              <a:rPr lang="fr-CA" sz="2400" dirty="0" smtClean="0">
                <a:latin typeface="Comic Sans MS" pitchFamily="66" charset="0"/>
              </a:rPr>
              <a:t>décider…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dirty="0"/>
          </a:p>
        </p:txBody>
      </p:sp>
      <p:pic>
        <p:nvPicPr>
          <p:cNvPr id="1026" name="Picture 2" descr="C:\Documents and Settings\IBM\Local Settings\Temporary Internet Files\Content.IE5\T6FQ4G23\MC9002958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720395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14290"/>
            <a:ext cx="4641014" cy="886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Tu peux décider…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De choisir le bonheur </a:t>
            </a:r>
          </a:p>
          <a:p>
            <a:r>
              <a:rPr lang="fr-CA" sz="2400" dirty="0" smtClean="0">
                <a:latin typeface="Comic Sans MS" pitchFamily="66" charset="0"/>
              </a:rPr>
              <a:t>ou le malheur…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De choisir d’être seul</a:t>
            </a:r>
          </a:p>
          <a:p>
            <a:r>
              <a:rPr lang="fr-CA" sz="2400" dirty="0" smtClean="0">
                <a:latin typeface="Comic Sans MS" pitchFamily="66" charset="0"/>
              </a:rPr>
              <a:t>ou de t’entourer de personnes</a:t>
            </a:r>
          </a:p>
          <a:p>
            <a:r>
              <a:rPr lang="fr-CA" sz="2400" dirty="0" smtClean="0">
                <a:latin typeface="Comic Sans MS" pitchFamily="66" charset="0"/>
              </a:rPr>
              <a:t>en qui tu peux avoir confiance…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De faire des choix santé ou</a:t>
            </a:r>
          </a:p>
          <a:p>
            <a:r>
              <a:rPr lang="fr-CA" sz="2400" dirty="0" smtClean="0">
                <a:latin typeface="Comic Sans MS" pitchFamily="66" charset="0"/>
              </a:rPr>
              <a:t>des choix qui te nuisent…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De pardonner ou de rester</a:t>
            </a:r>
          </a:p>
          <a:p>
            <a:r>
              <a:rPr lang="fr-CA" sz="2400" dirty="0" smtClean="0">
                <a:latin typeface="Comic Sans MS" pitchFamily="66" charset="0"/>
              </a:rPr>
              <a:t>dans une colère qui te gruge…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De persévérer ou d’abandonner</a:t>
            </a:r>
          </a:p>
          <a:p>
            <a:r>
              <a:rPr lang="fr-CA" sz="2400" dirty="0" smtClean="0">
                <a:latin typeface="Comic Sans MS" pitchFamily="66" charset="0"/>
              </a:rPr>
              <a:t>dans un moment difficile…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dirty="0"/>
          </a:p>
        </p:txBody>
      </p:sp>
      <p:pic>
        <p:nvPicPr>
          <p:cNvPr id="2053" name="Picture 5" descr="C:\Documents and Settings\IBM\Local Settings\Temporary Internet Files\Content.IE5\MC7FE9A6\MC9004343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357562"/>
            <a:ext cx="1892300" cy="1374775"/>
          </a:xfrm>
          <a:prstGeom prst="rect">
            <a:avLst/>
          </a:prstGeom>
          <a:noFill/>
        </p:spPr>
      </p:pic>
      <p:pic>
        <p:nvPicPr>
          <p:cNvPr id="2054" name="Picture 6" descr="C:\Documents and Settings\IBM\Local Settings\Temporary Internet Files\Content.IE5\J5J7TTLY\MC9004343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1847850" cy="1327150"/>
          </a:xfrm>
          <a:prstGeom prst="rect">
            <a:avLst/>
          </a:prstGeom>
          <a:noFill/>
        </p:spPr>
      </p:pic>
      <p:pic>
        <p:nvPicPr>
          <p:cNvPr id="2055" name="Picture 7" descr="C:\Documents and Settings\IBM\Local Settings\Temporary Internet Files\Content.IE5\T6I17HIE\MC9004238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857364"/>
            <a:ext cx="1332109" cy="1258102"/>
          </a:xfrm>
          <a:prstGeom prst="rect">
            <a:avLst/>
          </a:prstGeom>
          <a:noFill/>
        </p:spPr>
      </p:pic>
      <p:pic>
        <p:nvPicPr>
          <p:cNvPr id="2056" name="Picture 8" descr="C:\Documents and Settings\IBM\Local Settings\Temporary Internet Files\Content.IE5\C6GUUCWL\MC9004244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85728"/>
            <a:ext cx="1285852" cy="1105998"/>
          </a:xfrm>
          <a:prstGeom prst="rect">
            <a:avLst/>
          </a:prstGeom>
          <a:noFill/>
        </p:spPr>
      </p:pic>
      <p:pic>
        <p:nvPicPr>
          <p:cNvPr id="2057" name="Picture 9" descr="C:\Documents and Settings\IBM\Local Settings\Temporary Internet Files\Content.IE5\KE1WQLSC\MC90042448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85728"/>
            <a:ext cx="1151172" cy="1214446"/>
          </a:xfrm>
          <a:prstGeom prst="rect">
            <a:avLst/>
          </a:prstGeom>
          <a:noFill/>
        </p:spPr>
      </p:pic>
      <p:pic>
        <p:nvPicPr>
          <p:cNvPr id="2058" name="Picture 10" descr="C:\Documents and Settings\IBM\Local Settings\Temporary Internet Files\Content.IE5\ORDNEF2V\MC90042575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143248"/>
            <a:ext cx="1386266" cy="1152522"/>
          </a:xfrm>
          <a:prstGeom prst="rect">
            <a:avLst/>
          </a:prstGeom>
          <a:noFill/>
        </p:spPr>
      </p:pic>
      <p:pic>
        <p:nvPicPr>
          <p:cNvPr id="2059" name="Picture 11" descr="C:\Documents and Settings\IBM\Local Settings\Temporary Internet Files\Content.IE5\I101EG86\MC90042578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5357826"/>
            <a:ext cx="1007556" cy="1139843"/>
          </a:xfrm>
          <a:prstGeom prst="rect">
            <a:avLst/>
          </a:prstGeom>
          <a:noFill/>
        </p:spPr>
      </p:pic>
      <p:pic>
        <p:nvPicPr>
          <p:cNvPr id="2060" name="Picture 12" descr="C:\Documents and Settings\IBM\Local Settings\Temporary Internet Files\Content.IE5\6LGGB05J\MC90042581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000636"/>
            <a:ext cx="1438540" cy="1214446"/>
          </a:xfrm>
          <a:prstGeom prst="rect">
            <a:avLst/>
          </a:prstGeom>
          <a:noFill/>
        </p:spPr>
      </p:pic>
      <p:pic>
        <p:nvPicPr>
          <p:cNvPr id="2061" name="Picture 13" descr="C:\Documents and Settings\IBM\Local Settings\Temporary Internet Files\Content.IE5\CPPWRCSI\MC90043440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3786190"/>
            <a:ext cx="895351" cy="125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IBM\Local Settings\Temporary Internet Files\Content.IE5\2SERVBZL\MP9004001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4500898" cy="2999427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285728"/>
            <a:ext cx="43172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Le don de CONSEIL</a:t>
            </a:r>
          </a:p>
          <a:p>
            <a:r>
              <a:rPr lang="fr-CA" sz="2400" dirty="0" smtClean="0">
                <a:latin typeface="Comic Sans MS" pitchFamily="66" charset="0"/>
              </a:rPr>
              <a:t>que t’offre l’Esprit Saint</a:t>
            </a:r>
          </a:p>
          <a:p>
            <a:r>
              <a:rPr lang="fr-CA" sz="2400" dirty="0" smtClean="0">
                <a:latin typeface="Comic Sans MS" pitchFamily="66" charset="0"/>
              </a:rPr>
              <a:t>peut te servir à tout moment</a:t>
            </a:r>
          </a:p>
          <a:p>
            <a:r>
              <a:rPr lang="fr-CA" sz="2400" dirty="0" smtClean="0">
                <a:latin typeface="Comic Sans MS" pitchFamily="66" charset="0"/>
              </a:rPr>
              <a:t>de ta vie.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20" y="4857760"/>
            <a:ext cx="8381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Prie intérieurement l’Esprit afin qu’il te donne la lumière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intérieure de son CONSEIL pour que tu prennes toujours les bonnes décisions qui contribueront à ton bonheur.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IBM\Local Settings\Temporary Internet Files\Content.IE5\6LGGB05J\MP900424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3582862" y="1285860"/>
            <a:ext cx="55611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Le don </a:t>
            </a:r>
          </a:p>
          <a:p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D’AFFECTION</a:t>
            </a:r>
          </a:p>
          <a:p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FILIALE</a:t>
            </a:r>
            <a:endParaRPr lang="fr-CA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764704"/>
            <a:ext cx="697017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sz="2000" dirty="0" smtClean="0">
              <a:latin typeface="Comic Sans MS" pitchFamily="66" charset="0"/>
            </a:endParaRP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Esprit Saint, que fais-tu</a:t>
            </a: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dans le cœur des personnes?</a:t>
            </a:r>
            <a:endParaRPr lang="fr-CA" sz="3600" b="1" dirty="0">
              <a:latin typeface="Comic Sans MS" pitchFamily="66" charset="0"/>
            </a:endParaRPr>
          </a:p>
        </p:txBody>
      </p:sp>
      <p:pic>
        <p:nvPicPr>
          <p:cNvPr id="3076" name="Picture 4" descr="C:\Documents and Settings\IBM\Local Settings\Temporary Internet Files\Content.IE5\2SERVBZL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2415803" cy="3384376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IBM\Local Settings\Temporary Internet Files\Content.IE5\20B37145\MP9004394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14876" cy="7032129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5000628" y="714356"/>
            <a:ext cx="37862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Le don de</a:t>
            </a:r>
          </a:p>
          <a:p>
            <a:r>
              <a:rPr lang="fr-CA" sz="2400" dirty="0" smtClean="0">
                <a:latin typeface="Comic Sans MS" pitchFamily="66" charset="0"/>
              </a:rPr>
              <a:t>L’AFFECTION FILIALE</a:t>
            </a:r>
          </a:p>
          <a:p>
            <a:r>
              <a:rPr lang="fr-CA" sz="2400" dirty="0" smtClean="0">
                <a:latin typeface="Comic Sans MS" pitchFamily="66" charset="0"/>
              </a:rPr>
              <a:t>te permet de créer des liens avec celles et ceux qui t’entourent.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Ce don de l’Esprit Saint</a:t>
            </a:r>
          </a:p>
          <a:p>
            <a:r>
              <a:rPr lang="fr-CA" sz="2400" dirty="0" smtClean="0">
                <a:latin typeface="Comic Sans MS" pitchFamily="66" charset="0"/>
              </a:rPr>
              <a:t>te comble des outils qu’il</a:t>
            </a:r>
          </a:p>
          <a:p>
            <a:r>
              <a:rPr lang="fr-CA" sz="2400" dirty="0" smtClean="0">
                <a:latin typeface="Comic Sans MS" pitchFamily="66" charset="0"/>
              </a:rPr>
              <a:t>te faut pour vivre des relations belles et harmonieuses avec</a:t>
            </a:r>
          </a:p>
          <a:p>
            <a:r>
              <a:rPr lang="fr-CA" sz="2400" dirty="0" smtClean="0">
                <a:latin typeface="Comic Sans MS" pitchFamily="66" charset="0"/>
              </a:rPr>
              <a:t>ta famille, tes amis et tes collègues de classe.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21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1105145"/>
            <a:ext cx="434606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Quand tu arrives mal à vivre</a:t>
            </a:r>
          </a:p>
          <a:p>
            <a:r>
              <a:rPr lang="fr-CA" sz="2400" dirty="0" smtClean="0">
                <a:latin typeface="Comic Sans MS" pitchFamily="66" charset="0"/>
              </a:rPr>
              <a:t>le pardon ou la réconciliation</a:t>
            </a:r>
          </a:p>
          <a:p>
            <a:r>
              <a:rPr lang="fr-CA" sz="2400" dirty="0" smtClean="0">
                <a:latin typeface="Comic Sans MS" pitchFamily="66" charset="0"/>
              </a:rPr>
              <a:t>tu peux demander à l’Esprit</a:t>
            </a:r>
          </a:p>
          <a:p>
            <a:r>
              <a:rPr lang="fr-CA" sz="2400" dirty="0" smtClean="0">
                <a:latin typeface="Comic Sans MS" pitchFamily="66" charset="0"/>
              </a:rPr>
              <a:t>qu’il renouvelle en toi son don</a:t>
            </a:r>
          </a:p>
          <a:p>
            <a:r>
              <a:rPr lang="fr-CA" sz="2400" dirty="0" smtClean="0">
                <a:latin typeface="Comic Sans MS" pitchFamily="66" charset="0"/>
              </a:rPr>
              <a:t>D’AFFECTION FILIALE. 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Ainsi tes relations blessées </a:t>
            </a:r>
          </a:p>
          <a:p>
            <a:r>
              <a:rPr lang="fr-CA" sz="2400" dirty="0" smtClean="0">
                <a:latin typeface="Comic Sans MS" pitchFamily="66" charset="0"/>
              </a:rPr>
              <a:t>pourront être guéries.</a:t>
            </a:r>
          </a:p>
          <a:p>
            <a:endParaRPr lang="fr-CA" dirty="0"/>
          </a:p>
        </p:txBody>
      </p:sp>
      <p:pic>
        <p:nvPicPr>
          <p:cNvPr id="4106" name="Picture 10" descr="C:\Documents and Settings\IBM\Local Settings\Temporary Internet Files\Content.IE5\MC7FE9A6\MP9001786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528" y="500042"/>
            <a:ext cx="4329576" cy="2857520"/>
          </a:xfrm>
          <a:prstGeom prst="rect">
            <a:avLst/>
          </a:prstGeom>
          <a:noFill/>
        </p:spPr>
      </p:pic>
      <p:pic>
        <p:nvPicPr>
          <p:cNvPr id="4111" name="Picture 15" descr="C:\Documents and Settings\IBM\Local Settings\Temporary Internet Files\Content.IE5\I101EG86\MP9004383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143380"/>
            <a:ext cx="3629028" cy="2412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IBM\Local Settings\Temporary Internet Files\Content.IE5\MC7FE9A6\MC9004332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4714876" y="714356"/>
            <a:ext cx="4538422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Pour vivre la loi d’amour</a:t>
            </a:r>
          </a:p>
          <a:p>
            <a:r>
              <a:rPr lang="fr-CA" sz="2400" dirty="0" smtClean="0">
                <a:latin typeface="Comic Sans MS" pitchFamily="66" charset="0"/>
              </a:rPr>
              <a:t>de la Bible…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vivre la fraternité…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vivre de belles relations…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arriver à pardonner…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arriver à l’harmonie…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Nous pouvons utiliser le don</a:t>
            </a:r>
          </a:p>
          <a:p>
            <a:r>
              <a:rPr lang="fr-CA" sz="2400" dirty="0" smtClean="0">
                <a:latin typeface="Comic Sans MS" pitchFamily="66" charset="0"/>
              </a:rPr>
              <a:t>de L’AFFECTION FILIALE</a:t>
            </a:r>
          </a:p>
          <a:p>
            <a:r>
              <a:rPr lang="fr-CA" sz="2400" dirty="0" smtClean="0">
                <a:latin typeface="Comic Sans MS" pitchFamily="66" charset="0"/>
              </a:rPr>
              <a:t>que nous offre l’Esprit Saint.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IBM\Local Settings\Temporary Internet Files\Content.IE5\6LGGB05J\MP900424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3948347" y="1643050"/>
            <a:ext cx="51956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Le don </a:t>
            </a:r>
          </a:p>
          <a:p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de LOUANGE</a:t>
            </a:r>
            <a:endParaRPr lang="fr-CA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IBM\Local Settings\Temporary Internet Files\Content.IE5\I101EG86\MP9004244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24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5643570" y="785794"/>
            <a:ext cx="37862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Le don de LOUANGE</a:t>
            </a:r>
          </a:p>
          <a:p>
            <a:r>
              <a:rPr lang="fr-CA" sz="2400" dirty="0" smtClean="0">
                <a:latin typeface="Comic Sans MS" pitchFamily="66" charset="0"/>
              </a:rPr>
              <a:t>t’aide à reconnaître </a:t>
            </a:r>
          </a:p>
          <a:p>
            <a:r>
              <a:rPr lang="fr-CA" sz="2400" dirty="0" smtClean="0">
                <a:latin typeface="Comic Sans MS" pitchFamily="66" charset="0"/>
              </a:rPr>
              <a:t>la présence de Dieu </a:t>
            </a:r>
          </a:p>
          <a:p>
            <a:r>
              <a:rPr lang="fr-CA" sz="2400" dirty="0" smtClean="0">
                <a:latin typeface="Comic Sans MS" pitchFamily="66" charset="0"/>
              </a:rPr>
              <a:t>autour de toi.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Tu peux le reconnaître </a:t>
            </a:r>
          </a:p>
          <a:p>
            <a:r>
              <a:rPr lang="fr-CA" sz="2400" dirty="0" smtClean="0">
                <a:latin typeface="Comic Sans MS" pitchFamily="66" charset="0"/>
              </a:rPr>
              <a:t>dans tes amis,  tes parents, bref,</a:t>
            </a:r>
          </a:p>
          <a:p>
            <a:r>
              <a:rPr lang="fr-CA" sz="2400" dirty="0" smtClean="0">
                <a:latin typeface="Comic Sans MS" pitchFamily="66" charset="0"/>
              </a:rPr>
              <a:t>en toutes les personnes </a:t>
            </a:r>
          </a:p>
          <a:p>
            <a:r>
              <a:rPr lang="fr-CA" sz="2400" dirty="0" smtClean="0">
                <a:latin typeface="Comic Sans MS" pitchFamily="66" charset="0"/>
              </a:rPr>
              <a:t>que tu rencontres.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25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500174"/>
            <a:ext cx="512832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Le don de LOUANGE </a:t>
            </a:r>
          </a:p>
          <a:p>
            <a:r>
              <a:rPr lang="fr-CA" sz="2400" dirty="0" smtClean="0">
                <a:latin typeface="Comic Sans MS" pitchFamily="66" charset="0"/>
              </a:rPr>
              <a:t>t’aide à reconnaître </a:t>
            </a:r>
          </a:p>
          <a:p>
            <a:r>
              <a:rPr lang="fr-CA" sz="2400" dirty="0" smtClean="0">
                <a:latin typeface="Comic Sans MS" pitchFamily="66" charset="0"/>
              </a:rPr>
              <a:t>la présence de Dieu </a:t>
            </a:r>
          </a:p>
          <a:p>
            <a:r>
              <a:rPr lang="fr-CA" sz="2400" dirty="0" smtClean="0">
                <a:latin typeface="Comic Sans MS" pitchFamily="66" charset="0"/>
              </a:rPr>
              <a:t>dans chaque action</a:t>
            </a:r>
          </a:p>
          <a:p>
            <a:r>
              <a:rPr lang="fr-CA" sz="2400" dirty="0" smtClean="0">
                <a:latin typeface="Comic Sans MS" pitchFamily="66" charset="0"/>
              </a:rPr>
              <a:t>qui construit le « règne de Dieu », </a:t>
            </a:r>
          </a:p>
          <a:p>
            <a:r>
              <a:rPr lang="fr-CA" sz="2400" dirty="0" smtClean="0">
                <a:latin typeface="Comic Sans MS" pitchFamily="66" charset="0"/>
              </a:rPr>
              <a:t>c’est-à-dire un monde</a:t>
            </a:r>
          </a:p>
          <a:p>
            <a:r>
              <a:rPr lang="fr-CA" sz="2400" dirty="0" smtClean="0">
                <a:latin typeface="Comic Sans MS" pitchFamily="66" charset="0"/>
              </a:rPr>
              <a:t>de paix, d’amour, de justice, </a:t>
            </a:r>
          </a:p>
          <a:p>
            <a:r>
              <a:rPr lang="fr-CA" sz="2400" dirty="0" smtClean="0">
                <a:latin typeface="Comic Sans MS" pitchFamily="66" charset="0"/>
              </a:rPr>
              <a:t>de joie, de fraternité…</a:t>
            </a:r>
          </a:p>
          <a:p>
            <a:endParaRPr lang="fr-CA" dirty="0"/>
          </a:p>
        </p:txBody>
      </p:sp>
      <p:pic>
        <p:nvPicPr>
          <p:cNvPr id="3073" name="Picture 1" descr="C:\Documents and Settings\IBM\Local Settings\Temporary Internet Files\Content.IE5\OETF9NT6\MC9003972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932" y="428604"/>
            <a:ext cx="422606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26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4966253" y="1857364"/>
            <a:ext cx="41777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Le don de LOUANGE </a:t>
            </a:r>
          </a:p>
          <a:p>
            <a:r>
              <a:rPr lang="fr-CA" sz="2400" dirty="0" smtClean="0">
                <a:latin typeface="Comic Sans MS" pitchFamily="66" charset="0"/>
              </a:rPr>
              <a:t>t’aide aussi à reconnaître </a:t>
            </a:r>
          </a:p>
          <a:p>
            <a:r>
              <a:rPr lang="fr-CA" sz="2400" dirty="0" smtClean="0">
                <a:latin typeface="Comic Sans MS" pitchFamily="66" charset="0"/>
              </a:rPr>
              <a:t>la présence de Dieu </a:t>
            </a:r>
          </a:p>
          <a:p>
            <a:r>
              <a:rPr lang="fr-CA" sz="2400" dirty="0" smtClean="0">
                <a:latin typeface="Comic Sans MS" pitchFamily="66" charset="0"/>
              </a:rPr>
              <a:t>dans la nature qui t’entoure.</a:t>
            </a:r>
          </a:p>
          <a:p>
            <a:endParaRPr lang="fr-CA" dirty="0"/>
          </a:p>
        </p:txBody>
      </p:sp>
      <p:pic>
        <p:nvPicPr>
          <p:cNvPr id="2049" name="Picture 1" descr="C:\Documents and Settings\IBM\Local Settings\Temporary Internet Files\Content.IE5\TZMQ6XBK\MP900430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6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IBM\Local Settings\Temporary Internet Files\Content.IE5\20B37145\MP9004383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0"/>
            <a:ext cx="10144164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27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4955033" y="0"/>
            <a:ext cx="41889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Le don de LOUANGE </a:t>
            </a:r>
          </a:p>
          <a:p>
            <a:r>
              <a:rPr lang="fr-CA" sz="2400" dirty="0" smtClean="0">
                <a:latin typeface="Comic Sans MS" pitchFamily="66" charset="0"/>
              </a:rPr>
              <a:t>t’aide aussi </a:t>
            </a:r>
          </a:p>
          <a:p>
            <a:r>
              <a:rPr lang="fr-CA" sz="2400" dirty="0" smtClean="0">
                <a:latin typeface="Comic Sans MS" pitchFamily="66" charset="0"/>
              </a:rPr>
              <a:t>à te disposer pour prier. 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Avec l’aide de l’Esprit, </a:t>
            </a:r>
          </a:p>
          <a:p>
            <a:r>
              <a:rPr lang="fr-CA" sz="2400" dirty="0" smtClean="0">
                <a:latin typeface="Comic Sans MS" pitchFamily="66" charset="0"/>
              </a:rPr>
              <a:t>tu peux prier </a:t>
            </a:r>
          </a:p>
          <a:p>
            <a:r>
              <a:rPr lang="fr-CA" sz="2400" dirty="0" smtClean="0">
                <a:latin typeface="Comic Sans MS" pitchFamily="66" charset="0"/>
              </a:rPr>
              <a:t>pour aller intérieurement </a:t>
            </a:r>
          </a:p>
          <a:p>
            <a:r>
              <a:rPr lang="fr-CA" sz="2400" dirty="0" smtClean="0">
                <a:latin typeface="Comic Sans MS" pitchFamily="66" charset="0"/>
              </a:rPr>
              <a:t>à la rencontre</a:t>
            </a:r>
          </a:p>
          <a:p>
            <a:r>
              <a:rPr lang="fr-CA" sz="2400" dirty="0" smtClean="0">
                <a:latin typeface="Comic Sans MS" pitchFamily="66" charset="0"/>
              </a:rPr>
              <a:t>de Dieu le Père et de Jésus.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IBM\Local Settings\Temporary Internet Files\Content.IE5\6LGGB05J\MP900424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28</a:t>
            </a:fld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2071670" y="2428868"/>
            <a:ext cx="6720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Le don de</a:t>
            </a:r>
          </a:p>
          <a:p>
            <a:pPr algn="ctr"/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CONNAISSANCE</a:t>
            </a:r>
            <a:endParaRPr lang="fr-CA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29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357158" y="3357562"/>
            <a:ext cx="85725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Le don de CONNAISSANCE est en lien avec le contact que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tu es invité(e) à garder avec la Parole de Dieu, 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c’est-à-dire avec la Bible.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Comme tu le fais depuis le début de ton parcours, il t’est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possible, avec le don de CONNAISSANCE, de lire des textes de la Bible pour découvrir ce qu’elle dit de Dieu et pour découvrir ce qu’elle te propose pour une vie heureuse.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dirty="0"/>
          </a:p>
        </p:txBody>
      </p:sp>
      <p:pic>
        <p:nvPicPr>
          <p:cNvPr id="19457" name="Picture 1" descr="C:\Documents and Settings\IBM\Local Settings\Temporary Internet Files\Content.IE5\T6I17HIE\MC9002506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714908" cy="3283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5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BM\Local Settings\Temporary Internet Files\Content.IE5\ORDNEF2V\MC9004360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4043883" cy="407196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428604"/>
            <a:ext cx="825097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sz="2800" dirty="0" smtClean="0"/>
          </a:p>
          <a:p>
            <a:r>
              <a:rPr lang="fr-CA" sz="2800" dirty="0" smtClean="0">
                <a:latin typeface="Comic Sans MS" pitchFamily="66" charset="0"/>
              </a:rPr>
              <a:t>Le 2</a:t>
            </a:r>
            <a:r>
              <a:rPr lang="fr-CA" sz="2800" baseline="30000" dirty="0" smtClean="0">
                <a:latin typeface="Comic Sans MS" pitchFamily="66" charset="0"/>
              </a:rPr>
              <a:t>ième</a:t>
            </a:r>
            <a:r>
              <a:rPr lang="fr-CA" sz="2800" dirty="0" smtClean="0">
                <a:latin typeface="Comic Sans MS" pitchFamily="66" charset="0"/>
              </a:rPr>
              <a:t> CLIC nous a donné </a:t>
            </a:r>
          </a:p>
          <a:p>
            <a:r>
              <a:rPr lang="fr-CA" sz="2800" dirty="0" smtClean="0">
                <a:latin typeface="Comic Sans MS" pitchFamily="66" charset="0"/>
              </a:rPr>
              <a:t>des indices en provenance </a:t>
            </a:r>
          </a:p>
          <a:p>
            <a:r>
              <a:rPr lang="fr-CA" sz="2800" dirty="0" smtClean="0">
                <a:latin typeface="Comic Sans MS" pitchFamily="66" charset="0"/>
              </a:rPr>
              <a:t>de la Bible pour répondre </a:t>
            </a:r>
          </a:p>
          <a:p>
            <a:r>
              <a:rPr lang="fr-CA" sz="2800" dirty="0" smtClean="0">
                <a:latin typeface="Comic Sans MS" pitchFamily="66" charset="0"/>
              </a:rPr>
              <a:t>à la question</a:t>
            </a:r>
          </a:p>
          <a:p>
            <a:r>
              <a:rPr lang="fr-CA" sz="2800" dirty="0" smtClean="0">
                <a:latin typeface="Comic Sans MS" pitchFamily="66" charset="0"/>
              </a:rPr>
              <a:t>« Esprit Saint, qui es-tu? »</a:t>
            </a:r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endParaRPr lang="fr-CA" sz="2800" dirty="0" smtClean="0"/>
          </a:p>
          <a:p>
            <a:pPr algn="ctr"/>
            <a:r>
              <a:rPr lang="fr-CA" sz="2800" dirty="0" smtClean="0">
                <a:latin typeface="Comic Sans MS" pitchFamily="66" charset="0"/>
              </a:rPr>
              <a:t>Maintenant, accueillons ce que l’Esprit fait dans 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le cœur des personnes qui s’ouvrent 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à son action et à sa présence.</a:t>
            </a:r>
            <a:endParaRPr lang="fr-CA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30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85728"/>
            <a:ext cx="5538696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Pour lire les textes</a:t>
            </a:r>
          </a:p>
          <a:p>
            <a:r>
              <a:rPr lang="fr-CA" sz="2400" dirty="0" smtClean="0">
                <a:latin typeface="Comic Sans MS" pitchFamily="66" charset="0"/>
              </a:rPr>
              <a:t>de la Parole de Dieu, </a:t>
            </a:r>
          </a:p>
          <a:p>
            <a:r>
              <a:rPr lang="fr-CA" sz="2400" dirty="0" smtClean="0">
                <a:latin typeface="Comic Sans MS" pitchFamily="66" charset="0"/>
              </a:rPr>
              <a:t>tu peux demander à l’Esprit</a:t>
            </a:r>
          </a:p>
          <a:p>
            <a:r>
              <a:rPr lang="fr-CA" sz="2400" dirty="0" smtClean="0">
                <a:latin typeface="Comic Sans MS" pitchFamily="66" charset="0"/>
              </a:rPr>
              <a:t>de faire agir en toi le don </a:t>
            </a:r>
          </a:p>
          <a:p>
            <a:r>
              <a:rPr lang="fr-CA" sz="2400" dirty="0" smtClean="0">
                <a:latin typeface="Comic Sans MS" pitchFamily="66" charset="0"/>
              </a:rPr>
              <a:t>de CONNAISSANCE.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Ainsi, tu pourras garder en mémoire</a:t>
            </a:r>
          </a:p>
          <a:p>
            <a:r>
              <a:rPr lang="fr-CA" sz="2400" dirty="0" smtClean="0">
                <a:latin typeface="Comic Sans MS" pitchFamily="66" charset="0"/>
              </a:rPr>
              <a:t>les récits de la vie de Jésus et les</a:t>
            </a:r>
          </a:p>
          <a:p>
            <a:r>
              <a:rPr lang="fr-CA" sz="2400" dirty="0" smtClean="0">
                <a:latin typeface="Comic Sans MS" pitchFamily="66" charset="0"/>
              </a:rPr>
              <a:t>Paraboles, c’est-à-dire les histoires que Jésus a racontées à ses apôtres et à ses disciples.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Par le don de CONNAISSANCE, tu en apprends de plus en plus sur Dieu.</a:t>
            </a:r>
          </a:p>
          <a:p>
            <a:r>
              <a:rPr lang="fr-CA" sz="2400" dirty="0" smtClean="0">
                <a:latin typeface="Comic Sans MS" pitchFamily="66" charset="0"/>
              </a:rPr>
              <a:t>Ta foi devient de plus en plus basée sur la Parole de Dieu.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dirty="0"/>
          </a:p>
        </p:txBody>
      </p:sp>
      <p:pic>
        <p:nvPicPr>
          <p:cNvPr id="18436" name="Picture 4" descr="http://www.artbible.net/3JC/-Mat-13,01_Parable%20The%20sower_Parabole%20Le%20semeur/20%20COLETTE%20ISABELLA%20JESUS%20SEMEUR%20DE%20PARABOLES.jpg"/>
          <p:cNvPicPr>
            <a:picLocks noChangeAspect="1" noChangeArrowheads="1"/>
          </p:cNvPicPr>
          <p:nvPr/>
        </p:nvPicPr>
        <p:blipFill>
          <a:blip r:embed="rId2" cstate="print"/>
          <a:srcRect l="38977"/>
          <a:stretch>
            <a:fillRect/>
          </a:stretch>
        </p:blipFill>
        <p:spPr bwMode="auto">
          <a:xfrm>
            <a:off x="5453079" y="785794"/>
            <a:ext cx="3690921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8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31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285728"/>
            <a:ext cx="787587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dirty="0" smtClean="0">
                <a:latin typeface="Comic Sans MS" pitchFamily="66" charset="0"/>
              </a:rPr>
              <a:t>Le don de CONNAISSANCE que t’offre l’Esprit Saint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peut également t’éclairer 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pour t’aider à te connaître toi-même.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20" y="4857760"/>
            <a:ext cx="8381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Comic Sans MS" pitchFamily="66" charset="0"/>
              </a:rPr>
              <a:t>Prie intérieurement l’Esprit afin qu’il te donne la CONNAISSANCE intérieure 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pour que tu découvres de plus</a:t>
            </a:r>
            <a:r>
              <a:rPr lang="fr-CA" sz="2400" dirty="0">
                <a:latin typeface="Comic Sans MS" pitchFamily="66" charset="0"/>
              </a:rPr>
              <a:t> </a:t>
            </a:r>
            <a:r>
              <a:rPr lang="fr-CA" sz="2400" dirty="0" smtClean="0">
                <a:latin typeface="Comic Sans MS" pitchFamily="66" charset="0"/>
              </a:rPr>
              <a:t>en plus qui est Dieu 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et que tu apprennes à t’aimer tel que tu es.</a:t>
            </a:r>
          </a:p>
        </p:txBody>
      </p:sp>
      <p:pic>
        <p:nvPicPr>
          <p:cNvPr id="17411" name="Picture 3" descr="C:\Documents and Settings\IBM\Local Settings\Temporary Internet Files\Content.IE5\JCSVCXWU\MP9004019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28736"/>
            <a:ext cx="2081784" cy="312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IBM\Local Settings\Temporary Internet Files\Content.IE5\6LGGB05J\MP900424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32</a:t>
            </a:fld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2143108" y="2357430"/>
            <a:ext cx="6827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Le don </a:t>
            </a:r>
          </a:p>
          <a:p>
            <a:pPr algn="r"/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D’INTELLIGENCE</a:t>
            </a:r>
            <a:endParaRPr lang="fr-CA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33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785786" y="714356"/>
            <a:ext cx="37862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Alors que le don de CONNAISSANCE t’accompagne dans tes découvertes sur Dieu,</a:t>
            </a:r>
          </a:p>
          <a:p>
            <a:r>
              <a:rPr lang="fr-CA" sz="2400" dirty="0" smtClean="0">
                <a:latin typeface="Comic Sans MS" pitchFamily="66" charset="0"/>
              </a:rPr>
              <a:t>et sur toi-même, </a:t>
            </a:r>
          </a:p>
          <a:p>
            <a:r>
              <a:rPr lang="fr-CA" sz="2400" dirty="0" smtClean="0">
                <a:latin typeface="Comic Sans MS" pitchFamily="66" charset="0"/>
              </a:rPr>
              <a:t>le don D’INTELLIGENCE</a:t>
            </a:r>
          </a:p>
          <a:p>
            <a:r>
              <a:rPr lang="fr-CA" sz="2400" dirty="0" smtClean="0">
                <a:latin typeface="Comic Sans MS" pitchFamily="66" charset="0"/>
              </a:rPr>
              <a:t>t’aide à comprendre le sens de tes découvertes.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Le don D’INTELLIGENCE éclaire à la fois ta raison</a:t>
            </a:r>
          </a:p>
          <a:p>
            <a:r>
              <a:rPr lang="fr-CA" sz="2400" dirty="0" smtClean="0">
                <a:latin typeface="Comic Sans MS" pitchFamily="66" charset="0"/>
              </a:rPr>
              <a:t>et ton cœur…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dirty="0"/>
          </a:p>
        </p:txBody>
      </p:sp>
      <p:pic>
        <p:nvPicPr>
          <p:cNvPr id="15361" name="Picture 1" descr="C:\Documents and Settings\IBM\Local Settings\Temporary Internet Files\Content.IE5\J5J7TTLY\MC900311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4123070" cy="60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5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489" y="214290"/>
            <a:ext cx="874162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dirty="0" smtClean="0">
                <a:latin typeface="Comic Sans MS" pitchFamily="66" charset="0"/>
              </a:rPr>
              <a:t>On pourrait utiliser 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l’expression « intelligence du cœur »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pour parler du lien entre ta raison, ton cœur et ta foi.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pPr algn="ctr"/>
            <a:endParaRPr lang="fr-CA" sz="2400" dirty="0" smtClean="0">
              <a:latin typeface="Comic Sans MS" pitchFamily="66" charset="0"/>
            </a:endParaRPr>
          </a:p>
          <a:p>
            <a:pPr algn="ctr"/>
            <a:r>
              <a:rPr lang="fr-CA" sz="2400" dirty="0" smtClean="0">
                <a:latin typeface="Comic Sans MS" pitchFamily="66" charset="0"/>
              </a:rPr>
              <a:t>Le don D’INTELLIGENCE</a:t>
            </a:r>
            <a:r>
              <a:rPr lang="fr-CA" sz="2400" dirty="0">
                <a:latin typeface="Comic Sans MS" pitchFamily="66" charset="0"/>
              </a:rPr>
              <a:t> </a:t>
            </a:r>
            <a:r>
              <a:rPr lang="fr-CA" sz="2400" dirty="0" smtClean="0">
                <a:latin typeface="Comic Sans MS" pitchFamily="66" charset="0"/>
              </a:rPr>
              <a:t>aide à  comprendre davantage 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qui est Dieu et comment il agit dans nos vies.</a:t>
            </a:r>
          </a:p>
          <a:p>
            <a:pPr algn="ctr"/>
            <a:endParaRPr lang="fr-CA" sz="2400" dirty="0" smtClean="0">
              <a:latin typeface="Comic Sans MS" pitchFamily="66" charset="0"/>
            </a:endParaRPr>
          </a:p>
          <a:p>
            <a:pPr algn="ctr"/>
            <a:r>
              <a:rPr lang="fr-CA" sz="2400" dirty="0" smtClean="0">
                <a:latin typeface="Comic Sans MS" pitchFamily="66" charset="0"/>
              </a:rPr>
              <a:t>Ainsi, Dieu et sa Parole ne seront pas éloignés de toi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mais pourront devenir des bienfaits</a:t>
            </a:r>
          </a:p>
          <a:p>
            <a:pPr algn="ctr"/>
            <a:r>
              <a:rPr lang="fr-CA" sz="2400" dirty="0" smtClean="0">
                <a:latin typeface="Comic Sans MS" pitchFamily="66" charset="0"/>
              </a:rPr>
              <a:t>dans ta vie de tous les jours.</a:t>
            </a:r>
          </a:p>
        </p:txBody>
      </p:sp>
      <p:pic>
        <p:nvPicPr>
          <p:cNvPr id="14337" name="Picture 1" descr="C:\Documents and Settings\IBM\Local Settings\Temporary Internet Files\Content.IE5\6LGGB05J\MC9003358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736"/>
            <a:ext cx="2340597" cy="2447372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34</a:t>
            </a:fld>
            <a:endParaRPr lang="fr-CA" dirty="0"/>
          </a:p>
        </p:txBody>
      </p:sp>
      <p:pic>
        <p:nvPicPr>
          <p:cNvPr id="14338" name="Picture 2" descr="C:\Documents and Settings\IBM\Local Settings\Temporary Internet Files\Content.IE5\CPPWRCSI\MC9003392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2143140" cy="2143140"/>
          </a:xfrm>
          <a:prstGeom prst="rect">
            <a:avLst/>
          </a:prstGeom>
          <a:noFill/>
        </p:spPr>
      </p:pic>
      <p:pic>
        <p:nvPicPr>
          <p:cNvPr id="14339" name="Picture 3" descr="C:\Documents and Settings\IBM\Local Settings\Temporary Internet Files\Content.IE5\OETF9NT6\MP900438394[1].jpg"/>
          <p:cNvPicPr>
            <a:picLocks noChangeAspect="1" noChangeArrowheads="1"/>
          </p:cNvPicPr>
          <p:nvPr/>
        </p:nvPicPr>
        <p:blipFill>
          <a:blip r:embed="rId4" cstate="print"/>
          <a:srcRect r="52232"/>
          <a:stretch>
            <a:fillRect/>
          </a:stretch>
        </p:blipFill>
        <p:spPr bwMode="auto">
          <a:xfrm>
            <a:off x="6786578" y="1500174"/>
            <a:ext cx="1714512" cy="2396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8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IBM\Local Settings\Temporary Internet Files\Content.IE5\6LGGB05J\MP900424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35</a:t>
            </a:fld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3948347" y="1643050"/>
            <a:ext cx="39292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Le don </a:t>
            </a:r>
          </a:p>
          <a:p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de FORCE</a:t>
            </a:r>
            <a:endParaRPr lang="fr-CA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IBM\Local Settings\Temporary Internet Files\Content.IE5\6LGGB05J\MC9003053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077477" cy="1714512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36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4071934" y="285728"/>
            <a:ext cx="5025735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Pour garder courage…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traverser les difficultés…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garder confiance…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relever des défis…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affronter tes peurs…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oser de nouvelles choses…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continuer à construire</a:t>
            </a:r>
          </a:p>
          <a:p>
            <a:r>
              <a:rPr lang="fr-CA" sz="2400" dirty="0" smtClean="0">
                <a:latin typeface="Comic Sans MS" pitchFamily="66" charset="0"/>
              </a:rPr>
              <a:t>ton bonheur malgré les épreuves…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Pour rester debout même quand</a:t>
            </a:r>
          </a:p>
          <a:p>
            <a:r>
              <a:rPr lang="fr-CA" sz="2400" dirty="0" smtClean="0">
                <a:latin typeface="Comic Sans MS" pitchFamily="66" charset="0"/>
              </a:rPr>
              <a:t>on tente de t’intimider…</a:t>
            </a:r>
          </a:p>
          <a:p>
            <a:endParaRPr lang="fr-CA" dirty="0"/>
          </a:p>
        </p:txBody>
      </p:sp>
      <p:pic>
        <p:nvPicPr>
          <p:cNvPr id="13315" name="Picture 3" descr="C:\Documents and Settings\IBM\Local Settings\Temporary Internet Files\Content.IE5\OETF9NT6\MC9004102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57430"/>
            <a:ext cx="1730375" cy="1838325"/>
          </a:xfrm>
          <a:prstGeom prst="rect">
            <a:avLst/>
          </a:prstGeom>
          <a:noFill/>
        </p:spPr>
      </p:pic>
      <p:pic>
        <p:nvPicPr>
          <p:cNvPr id="13316" name="Picture 4" descr="C:\Documents and Settings\IBM\Local Settings\Temporary Internet Files\Content.IE5\MC7FE9A6\MP90043884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4292724"/>
            <a:ext cx="3842425" cy="2565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2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ts2.mm.bing.net/th?id=H.453177110573916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37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357158" y="1285860"/>
            <a:ext cx="84296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latin typeface="Comic Sans MS" pitchFamily="66" charset="0"/>
              </a:rPr>
              <a:t>Le don de FORCE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vient augmenter ta solidité intérieure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pour faire face à toutes les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situations plus difficiles de ta vie.</a:t>
            </a:r>
          </a:p>
          <a:p>
            <a:pPr algn="ctr"/>
            <a:endParaRPr lang="fr-CA" sz="2800" dirty="0" smtClean="0">
              <a:latin typeface="Comic Sans MS" pitchFamily="66" charset="0"/>
            </a:endParaRPr>
          </a:p>
          <a:p>
            <a:pPr algn="ctr"/>
            <a:r>
              <a:rPr lang="fr-CA" sz="2800" dirty="0" smtClean="0">
                <a:latin typeface="Comic Sans MS" pitchFamily="66" charset="0"/>
              </a:rPr>
              <a:t>L’Esprit Saint ne vient pas tout régler à ta place, 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mais il peut devenir ton allié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et ton partenaire intérieur.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Ainsi, tu pourras avancer vers ton bonheur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malgré toutes les tempêtes de ta vie.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44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IBM\Local Settings\Temporary Internet Files\Content.IE5\6LGGB05J\MP900424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38</a:t>
            </a:fld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3948347" y="1643050"/>
            <a:ext cx="5048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Le don </a:t>
            </a:r>
          </a:p>
          <a:p>
            <a:r>
              <a:rPr lang="fr-CA" sz="6000" b="1" dirty="0" smtClean="0">
                <a:solidFill>
                  <a:srgbClr val="FFC000"/>
                </a:solidFill>
                <a:latin typeface="Comic Sans MS" pitchFamily="66" charset="0"/>
              </a:rPr>
              <a:t>de SAGESSE</a:t>
            </a:r>
            <a:endParaRPr lang="fr-CA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39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85794"/>
            <a:ext cx="928651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Il y a une pensée populaire qui dit</a:t>
            </a:r>
          </a:p>
          <a:p>
            <a:r>
              <a:rPr lang="fr-CA" sz="2400" dirty="0" smtClean="0">
                <a:latin typeface="Comic Sans MS" pitchFamily="66" charset="0"/>
              </a:rPr>
              <a:t>que la sagesse vient avec l’âge.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On pourrait alors comprendre</a:t>
            </a:r>
          </a:p>
          <a:p>
            <a:r>
              <a:rPr lang="fr-CA" sz="2400" dirty="0" smtClean="0">
                <a:latin typeface="Comic Sans MS" pitchFamily="66" charset="0"/>
              </a:rPr>
              <a:t>que les personnes adultes </a:t>
            </a:r>
          </a:p>
          <a:p>
            <a:r>
              <a:rPr lang="fr-CA" sz="2400" dirty="0" smtClean="0">
                <a:latin typeface="Comic Sans MS" pitchFamily="66" charset="0"/>
              </a:rPr>
              <a:t>et celles qui vieillissent arrivent: 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fr-CA" sz="2400" dirty="0" smtClean="0">
                <a:latin typeface="Comic Sans MS" pitchFamily="66" charset="0"/>
              </a:rPr>
              <a:t> de mieux en mieux à comprendre la vie</a:t>
            </a:r>
          </a:p>
          <a:p>
            <a:pPr lvl="2">
              <a:buFont typeface="Arial" pitchFamily="34" charset="0"/>
              <a:buChar char="•"/>
            </a:pPr>
            <a:r>
              <a:rPr lang="fr-CA" sz="2400" dirty="0" smtClean="0">
                <a:latin typeface="Comic Sans MS" pitchFamily="66" charset="0"/>
              </a:rPr>
              <a:t> à bien prendre des décisions</a:t>
            </a:r>
          </a:p>
          <a:p>
            <a:pPr lvl="2">
              <a:buFont typeface="Arial" pitchFamily="34" charset="0"/>
              <a:buChar char="•"/>
            </a:pPr>
            <a:r>
              <a:rPr lang="fr-CA" sz="2400" dirty="0" smtClean="0">
                <a:latin typeface="Comic Sans MS" pitchFamily="66" charset="0"/>
              </a:rPr>
              <a:t> qu’elles sont davantage capables de donner des conseils.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pPr algn="ctr"/>
            <a:r>
              <a:rPr lang="fr-CA" sz="2400" dirty="0" smtClean="0">
                <a:latin typeface="Comic Sans MS" pitchFamily="66" charset="0"/>
              </a:rPr>
              <a:t>On dit qu’elles sont SAGES…</a:t>
            </a:r>
          </a:p>
          <a:p>
            <a:endParaRPr lang="fr-CA" dirty="0"/>
          </a:p>
        </p:txBody>
      </p:sp>
      <p:pic>
        <p:nvPicPr>
          <p:cNvPr id="10241" name="Picture 1" descr="C:\Documents and Settings\IBM\Local Settings\Temporary Internet Files\Content.IE5\J5J7TTLY\MP9004223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00108"/>
            <a:ext cx="3928807" cy="2618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8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307927" y="357166"/>
            <a:ext cx="883607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L’Esprit Saint est déjà avec toi…</a:t>
            </a:r>
          </a:p>
          <a:p>
            <a:r>
              <a:rPr lang="fr-CA" sz="3200" dirty="0" smtClean="0">
                <a:latin typeface="Comic Sans MS" pitchFamily="66" charset="0"/>
              </a:rPr>
              <a:t>Tu peux le prier et faire équipe </a:t>
            </a:r>
          </a:p>
          <a:p>
            <a:r>
              <a:rPr lang="fr-CA" sz="3200" dirty="0" smtClean="0">
                <a:latin typeface="Comic Sans MS" pitchFamily="66" charset="0"/>
              </a:rPr>
              <a:t>avec lui, consciemment, en disant: </a:t>
            </a:r>
          </a:p>
          <a:p>
            <a:r>
              <a:rPr lang="fr-CA" sz="3200" dirty="0" smtClean="0">
                <a:latin typeface="Comic Sans MS" pitchFamily="66" charset="0"/>
              </a:rPr>
              <a:t>« je crois en l’Esprit Saint ».</a:t>
            </a:r>
          </a:p>
          <a:p>
            <a:endParaRPr lang="fr-CA" sz="3200" dirty="0" smtClean="0"/>
          </a:p>
          <a:p>
            <a:r>
              <a:rPr lang="fr-CA" sz="3200" dirty="0" smtClean="0">
                <a:latin typeface="Comic Sans MS" pitchFamily="66" charset="0"/>
              </a:rPr>
              <a:t>L’Esprit peut t’aider dans ta vie humaine</a:t>
            </a:r>
          </a:p>
          <a:p>
            <a:r>
              <a:rPr lang="fr-CA" sz="3200" dirty="0" smtClean="0">
                <a:latin typeface="Comic Sans MS" pitchFamily="66" charset="0"/>
              </a:rPr>
              <a:t>et spirituelle (ta foi, ta croyance).</a:t>
            </a:r>
          </a:p>
          <a:p>
            <a:endParaRPr lang="fr-CA" sz="3200" dirty="0" smtClean="0"/>
          </a:p>
          <a:p>
            <a:r>
              <a:rPr lang="fr-CA" sz="3200" dirty="0" smtClean="0">
                <a:latin typeface="Comic Sans MS" pitchFamily="66" charset="0"/>
              </a:rPr>
              <a:t>À ta confirmation, ce sera l’occasion pour toi,</a:t>
            </a:r>
          </a:p>
          <a:p>
            <a:r>
              <a:rPr lang="fr-CA" sz="3200" dirty="0" smtClean="0">
                <a:latin typeface="Comic Sans MS" pitchFamily="66" charset="0"/>
              </a:rPr>
              <a:t>dans le cadre spécial de la célébration</a:t>
            </a:r>
          </a:p>
          <a:p>
            <a:r>
              <a:rPr lang="fr-CA" sz="3200" dirty="0" smtClean="0">
                <a:latin typeface="Comic Sans MS" pitchFamily="66" charset="0"/>
              </a:rPr>
              <a:t>de ce sacrement, d’ouvrir ton cœur à l’Esprit</a:t>
            </a:r>
          </a:p>
          <a:p>
            <a:r>
              <a:rPr lang="fr-CA" sz="3200" dirty="0" smtClean="0">
                <a:latin typeface="Comic Sans MS" pitchFamily="66" charset="0"/>
              </a:rPr>
              <a:t>pour lui demander de renouveler ses dons…</a:t>
            </a:r>
            <a:endParaRPr lang="fr-CA" sz="3200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IBM\Local Settings\Temporary Internet Files\Content.IE5\I101EG86\MC90043474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28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40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3929058" y="116632"/>
            <a:ext cx="521494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Le don de SAGESSE t’aide à</a:t>
            </a:r>
          </a:p>
          <a:p>
            <a:r>
              <a:rPr lang="fr-CA" sz="2400" dirty="0" smtClean="0">
                <a:latin typeface="Comic Sans MS" pitchFamily="66" charset="0"/>
              </a:rPr>
              <a:t>devenir de plus en plus mature.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Avec l’aide de l’Esprit, tu peux</a:t>
            </a:r>
          </a:p>
          <a:p>
            <a:r>
              <a:rPr lang="fr-CA" sz="2400" dirty="0" smtClean="0">
                <a:latin typeface="Comic Sans MS" pitchFamily="66" charset="0"/>
              </a:rPr>
              <a:t>devenir de plus en plus « sage ».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Il ne vient pas t’aider à garder le silence à l’école ou à être sage comme le voulait le Père-Noël afin que tu obtiennes des cadeaux</a:t>
            </a:r>
            <a:r>
              <a:rPr lang="fr-CA" sz="2400" dirty="0">
                <a:latin typeface="Comic Sans MS" pitchFamily="66" charset="0"/>
              </a:rPr>
              <a:t> </a:t>
            </a:r>
            <a:r>
              <a:rPr lang="fr-CA" sz="2400" dirty="0" smtClean="0">
                <a:latin typeface="Comic Sans MS" pitchFamily="66" charset="0"/>
              </a:rPr>
              <a:t>quand tu étais petit ou petite!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La SAGESSE de l’Esprit se situe</a:t>
            </a:r>
          </a:p>
          <a:p>
            <a:r>
              <a:rPr lang="fr-CA" sz="2400" dirty="0" smtClean="0">
                <a:latin typeface="Comic Sans MS" pitchFamily="66" charset="0"/>
              </a:rPr>
              <a:t>dans ta capacité, avec lui, de découvrir la direction à prendre dans une situation donnée…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Faire les bons choix, avec l’Esprit!</a:t>
            </a:r>
          </a:p>
          <a:p>
            <a:endParaRPr lang="fr-CA" dirty="0"/>
          </a:p>
        </p:txBody>
      </p:sp>
      <p:pic>
        <p:nvPicPr>
          <p:cNvPr id="9217" name="Picture 1" descr="C:\Documents and Settings\IBM\Local Settings\Temporary Internet Files\Content.IE5\T6I17HIE\MC9002812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646814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9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41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-89618" y="714356"/>
            <a:ext cx="9233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latin typeface="Comic Sans MS" pitchFamily="66" charset="0"/>
              </a:rPr>
              <a:t>Je te donne maintenant </a:t>
            </a:r>
          </a:p>
          <a:p>
            <a:pPr algn="ctr"/>
            <a:r>
              <a:rPr lang="fr-CA" sz="3600" dirty="0" smtClean="0">
                <a:latin typeface="Comic Sans MS" pitchFamily="66" charset="0"/>
              </a:rPr>
              <a:t>un moyen pour retenir</a:t>
            </a:r>
          </a:p>
          <a:p>
            <a:pPr algn="ctr"/>
            <a:r>
              <a:rPr lang="fr-CA" sz="3600" dirty="0" smtClean="0">
                <a:latin typeface="Comic Sans MS" pitchFamily="66" charset="0"/>
              </a:rPr>
              <a:t>les 7 dons de l’Esprit. </a:t>
            </a:r>
          </a:p>
          <a:p>
            <a:pPr algn="ctr"/>
            <a:endParaRPr lang="fr-CA" sz="3600" dirty="0" smtClean="0">
              <a:latin typeface="Comic Sans MS" pitchFamily="66" charset="0"/>
            </a:endParaRPr>
          </a:p>
          <a:p>
            <a:pPr algn="ctr"/>
            <a:r>
              <a:rPr lang="fr-CA" sz="3600" dirty="0" smtClean="0">
                <a:latin typeface="Comic Sans MS" pitchFamily="66" charset="0"/>
              </a:rPr>
              <a:t>Je te lance le défi d’arriver à les retenir.</a:t>
            </a:r>
            <a:endParaRPr lang="fr-CA" sz="3600" dirty="0">
              <a:latin typeface="Comic Sans MS" pitchFamily="66" charset="0"/>
            </a:endParaRPr>
          </a:p>
        </p:txBody>
      </p:sp>
      <p:pic>
        <p:nvPicPr>
          <p:cNvPr id="47106" name="Picture 2" descr="C:\Documents and Settings\IBM\Local Settings\Temporary Internet Files\Content.IE5\ORDNEF2V\MC9000589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890619"/>
            <a:ext cx="2638392" cy="2967381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4071934" y="4286256"/>
            <a:ext cx="857256" cy="12144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47107" name="Picture 3" descr="C:\Documents and Settings\IBM\Local Settings\Temporary Internet Files\Content.IE5\2SERVBZL\MC9000394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429132"/>
            <a:ext cx="1000132" cy="867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7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42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285728"/>
            <a:ext cx="84657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dirty="0" smtClean="0">
                <a:latin typeface="Comic Sans MS" pitchFamily="66" charset="0"/>
              </a:rPr>
              <a:t>D’abord, je te les rappelle tous</a:t>
            </a:r>
            <a:r>
              <a:rPr lang="fr-CA" sz="4400" dirty="0" smtClean="0"/>
              <a:t>!</a:t>
            </a:r>
          </a:p>
          <a:p>
            <a:pPr algn="ctr"/>
            <a:r>
              <a:rPr lang="fr-CA" sz="4400" dirty="0" smtClean="0">
                <a:latin typeface="Comic Sans MS" pitchFamily="66" charset="0"/>
              </a:rPr>
              <a:t>Note-les sur un papier…</a:t>
            </a:r>
            <a:endParaRPr lang="fr-CA" sz="44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48" y="2143116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92D050"/>
                </a:solidFill>
                <a:latin typeface="Comic Sans MS" pitchFamily="66" charset="0"/>
              </a:rPr>
              <a:t>Force</a:t>
            </a:r>
            <a:endParaRPr lang="fr-CA" sz="36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86314" y="2000240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B0F0"/>
                </a:solidFill>
                <a:latin typeface="Comic Sans MS" pitchFamily="66" charset="0"/>
              </a:rPr>
              <a:t>Affection filiale</a:t>
            </a:r>
            <a:endParaRPr lang="fr-CA" sz="3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57752" y="3714752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B050"/>
                </a:solidFill>
                <a:latin typeface="Comic Sans MS" pitchFamily="66" charset="0"/>
              </a:rPr>
              <a:t>Intelligence</a:t>
            </a:r>
            <a:endParaRPr lang="fr-CA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472" y="4929198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2060"/>
                </a:solidFill>
                <a:latin typeface="Comic Sans MS" pitchFamily="66" charset="0"/>
              </a:rPr>
              <a:t>Connaissance</a:t>
            </a:r>
            <a:endParaRPr lang="fr-CA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57290" y="3500438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7030A0"/>
                </a:solidFill>
                <a:latin typeface="Comic Sans MS" pitchFamily="66" charset="0"/>
              </a:rPr>
              <a:t>Conseil</a:t>
            </a:r>
            <a:endParaRPr lang="fr-CA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43570" y="5214950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Louange</a:t>
            </a:r>
            <a:endParaRPr lang="fr-CA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86116" y="2714620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C00000"/>
                </a:solidFill>
                <a:latin typeface="Comic Sans MS" pitchFamily="66" charset="0"/>
              </a:rPr>
              <a:t>Sagesse</a:t>
            </a:r>
            <a:endParaRPr lang="fr-CA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43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357166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latin typeface="Comic Sans MS" pitchFamily="66" charset="0"/>
              </a:rPr>
              <a:t>Pour retenir les dons de l’Esprit, 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retiens ce mot inventé…</a:t>
            </a:r>
          </a:p>
          <a:p>
            <a:pPr algn="ctr"/>
            <a:endParaRPr lang="fr-CA" sz="2800" dirty="0" smtClean="0">
              <a:latin typeface="Comic Sans MS" pitchFamily="66" charset="0"/>
            </a:endParaRPr>
          </a:p>
          <a:p>
            <a:pPr algn="ctr"/>
            <a:r>
              <a:rPr lang="fr-CA" sz="4800" dirty="0" smtClean="0">
                <a:latin typeface="Comic Sans MS" pitchFamily="66" charset="0"/>
              </a:rPr>
              <a:t>SIFCOCOAL</a:t>
            </a:r>
          </a:p>
          <a:p>
            <a:pPr algn="ctr"/>
            <a:endParaRPr lang="fr-CA" sz="2800" dirty="0" smtClean="0">
              <a:latin typeface="Comic Sans MS" pitchFamily="66" charset="0"/>
            </a:endParaRPr>
          </a:p>
          <a:p>
            <a:pPr algn="ctr"/>
            <a:r>
              <a:rPr lang="fr-CA" sz="2800" dirty="0" smtClean="0">
                <a:latin typeface="Comic Sans MS" pitchFamily="66" charset="0"/>
              </a:rPr>
              <a:t>Dis-le à voix haute pour l’entendre…</a:t>
            </a:r>
          </a:p>
          <a:p>
            <a:pPr algn="ctr"/>
            <a:endParaRPr lang="fr-CA" sz="2800" dirty="0" smtClean="0">
              <a:latin typeface="Comic Sans MS" pitchFamily="66" charset="0"/>
            </a:endParaRPr>
          </a:p>
          <a:p>
            <a:pPr algn="ctr"/>
            <a:r>
              <a:rPr lang="fr-CA" sz="2800" dirty="0" smtClean="0">
                <a:latin typeface="Comic Sans MS" pitchFamily="66" charset="0"/>
              </a:rPr>
              <a:t>Pour y associer les 7 dons, tu dois le décortiquer…</a:t>
            </a:r>
          </a:p>
          <a:p>
            <a:pPr algn="ctr"/>
            <a:endParaRPr lang="fr-CA" sz="2800" dirty="0" smtClean="0">
              <a:latin typeface="Comic Sans MS" pitchFamily="66" charset="0"/>
            </a:endParaRPr>
          </a:p>
          <a:p>
            <a:pPr algn="ctr"/>
            <a:r>
              <a:rPr lang="fr-CA" sz="4800" dirty="0" smtClean="0">
                <a:latin typeface="Comic Sans MS" pitchFamily="66" charset="0"/>
              </a:rPr>
              <a:t>S - I – F - CO – CO – A – L</a:t>
            </a:r>
          </a:p>
          <a:p>
            <a:pPr algn="ctr"/>
            <a:endParaRPr lang="fr-CA" sz="2800" dirty="0" smtClean="0">
              <a:latin typeface="Comic Sans MS" pitchFamily="66" charset="0"/>
            </a:endParaRPr>
          </a:p>
          <a:p>
            <a:pPr algn="ctr"/>
            <a:r>
              <a:rPr lang="fr-CA" sz="2800" dirty="0" smtClean="0">
                <a:latin typeface="Comic Sans MS" pitchFamily="66" charset="0"/>
              </a:rPr>
              <a:t>À l’aide de la diapositive suivante,</a:t>
            </a:r>
          </a:p>
          <a:p>
            <a:pPr algn="ctr"/>
            <a:r>
              <a:rPr lang="fr-CA" sz="2800" dirty="0" smtClean="0">
                <a:latin typeface="Comic Sans MS" pitchFamily="66" charset="0"/>
              </a:rPr>
              <a:t>écris-moi les dons de l’Esprit dans l’ordre.</a:t>
            </a:r>
            <a:endParaRPr lang="fr-CA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44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17693"/>
            <a:ext cx="769473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Dresse une liste des 7 dons de l’Esprit Saint,</a:t>
            </a:r>
          </a:p>
          <a:p>
            <a:r>
              <a:rPr lang="fr-CA" sz="2800" dirty="0" smtClean="0">
                <a:latin typeface="Comic Sans MS" pitchFamily="66" charset="0"/>
              </a:rPr>
              <a:t>dans l’ordre, à l’aide des lettres suivantes…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S </a:t>
            </a:r>
            <a:r>
              <a:rPr lang="fr-CA" sz="2400" u="sng" dirty="0" smtClean="0">
                <a:latin typeface="Comic Sans MS" pitchFamily="66" charset="0"/>
              </a:rPr>
              <a:t>                                           </a:t>
            </a:r>
            <a:endParaRPr lang="fr-CA" sz="2400" dirty="0" smtClean="0">
              <a:latin typeface="Comic Sans MS" pitchFamily="66" charset="0"/>
            </a:endParaRP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I </a:t>
            </a:r>
            <a:r>
              <a:rPr lang="fr-CA" sz="2400" u="sng" dirty="0" smtClean="0">
                <a:latin typeface="Comic Sans MS" pitchFamily="66" charset="0"/>
              </a:rPr>
              <a:t>                                            </a:t>
            </a:r>
            <a:endParaRPr lang="fr-CA" sz="2400" dirty="0" smtClean="0">
              <a:latin typeface="Comic Sans MS" pitchFamily="66" charset="0"/>
            </a:endParaRP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F </a:t>
            </a:r>
            <a:r>
              <a:rPr lang="fr-CA" sz="2400" u="sng" dirty="0" smtClean="0">
                <a:latin typeface="Comic Sans MS" pitchFamily="66" charset="0"/>
              </a:rPr>
              <a:t>                                            </a:t>
            </a:r>
            <a:endParaRPr lang="fr-CA" sz="2400" dirty="0" smtClean="0">
              <a:latin typeface="Comic Sans MS" pitchFamily="66" charset="0"/>
            </a:endParaRP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CO </a:t>
            </a:r>
            <a:r>
              <a:rPr lang="fr-CA" sz="2400" u="sng" dirty="0" smtClean="0">
                <a:latin typeface="Comic Sans MS" pitchFamily="66" charset="0"/>
              </a:rPr>
              <a:t>                                         </a:t>
            </a:r>
            <a:endParaRPr lang="fr-CA" sz="2400" dirty="0" smtClean="0">
              <a:latin typeface="Comic Sans MS" pitchFamily="66" charset="0"/>
            </a:endParaRP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CO </a:t>
            </a:r>
            <a:r>
              <a:rPr lang="fr-CA" sz="2400" u="sng" dirty="0" smtClean="0">
                <a:latin typeface="Comic Sans MS" pitchFamily="66" charset="0"/>
              </a:rPr>
              <a:t>                                         </a:t>
            </a:r>
            <a:endParaRPr lang="fr-CA" sz="2400" dirty="0" smtClean="0">
              <a:latin typeface="Comic Sans MS" pitchFamily="66" charset="0"/>
            </a:endParaRP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A </a:t>
            </a:r>
            <a:r>
              <a:rPr lang="fr-CA" sz="2400" u="sng" dirty="0" smtClean="0">
                <a:latin typeface="Comic Sans MS" pitchFamily="66" charset="0"/>
              </a:rPr>
              <a:t>                                           </a:t>
            </a:r>
            <a:endParaRPr lang="fr-CA" sz="2400" dirty="0" smtClean="0">
              <a:latin typeface="Comic Sans MS" pitchFamily="66" charset="0"/>
            </a:endParaRP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L </a:t>
            </a:r>
            <a:r>
              <a:rPr lang="fr-CA" sz="2400" u="sng" dirty="0" smtClean="0">
                <a:latin typeface="Comic Sans MS" pitchFamily="66" charset="0"/>
              </a:rPr>
              <a:t>                                            </a:t>
            </a:r>
            <a:endParaRPr lang="fr-CA" sz="2400" dirty="0" smtClean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4400" dirty="0" err="1" smtClean="0">
                <a:latin typeface="Comic Sans MS" pitchFamily="66" charset="0"/>
              </a:rPr>
              <a:t>Ecris</a:t>
            </a:r>
            <a:r>
              <a:rPr lang="fr-CA" sz="4400" dirty="0" smtClean="0">
                <a:latin typeface="Comic Sans MS" pitchFamily="66" charset="0"/>
              </a:rPr>
              <a:t>-moi ta solution dans </a:t>
            </a:r>
          </a:p>
          <a:p>
            <a:r>
              <a:rPr lang="fr-CA" sz="4400" dirty="0" smtClean="0">
                <a:latin typeface="Comic Sans MS" pitchFamily="66" charset="0"/>
              </a:rPr>
              <a:t>le document WORD! </a:t>
            </a:r>
            <a:endParaRPr lang="fr-CA" sz="4400" dirty="0">
              <a:latin typeface="Comic Sans MS" pitchFamily="66" charset="0"/>
            </a:endParaRPr>
          </a:p>
        </p:txBody>
      </p:sp>
      <p:pic>
        <p:nvPicPr>
          <p:cNvPr id="48130" name="Picture 2" descr="C:\Documents and Settings\IBM\Local Settings\Temporary Internet Files\Content.IE5\713E1JPW\MC9004398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57" y="1785926"/>
            <a:ext cx="3657143" cy="3657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6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45</a:t>
            </a:fld>
            <a:endParaRPr lang="fr-CA" dirty="0"/>
          </a:p>
        </p:txBody>
      </p:sp>
      <p:pic>
        <p:nvPicPr>
          <p:cNvPr id="3" name="Picture 1" descr="C:\Documents and Settings\IBM\Local Settings\Temporary Internet Files\Content.IE5\J5J7TTLY\MC900311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930" y="188640"/>
            <a:ext cx="4123070" cy="600079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 rot="19460067">
            <a:off x="6422924" y="89163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Comic Sans MS" pitchFamily="66" charset="0"/>
              </a:rPr>
              <a:t>Pourquoi?</a:t>
            </a:r>
            <a:endParaRPr lang="fr-CA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19496886">
            <a:off x="5569989" y="419056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Comic Sans MS" pitchFamily="66" charset="0"/>
              </a:rPr>
              <a:t>Faire ma confirmation?</a:t>
            </a:r>
            <a:endParaRPr lang="fr-CA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58847"/>
            <a:ext cx="89297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Maintenant…</a:t>
            </a:r>
          </a:p>
          <a:p>
            <a:r>
              <a:rPr lang="fr-CA" sz="2400" dirty="0" smtClean="0">
                <a:latin typeface="Comic Sans MS" pitchFamily="66" charset="0"/>
              </a:rPr>
              <a:t>Écris-moi ta réponse à la question:</a:t>
            </a:r>
          </a:p>
          <a:p>
            <a:r>
              <a:rPr lang="fr-CA" sz="2400" dirty="0" smtClean="0">
                <a:latin typeface="Comic Sans MS" pitchFamily="66" charset="0"/>
              </a:rPr>
              <a:t>Pourquoi je veux faire ma confirmation ?</a:t>
            </a:r>
          </a:p>
          <a:p>
            <a:r>
              <a:rPr lang="fr-CA" sz="2000" dirty="0" smtClean="0">
                <a:latin typeface="Comic Sans MS" pitchFamily="66" charset="0"/>
              </a:rPr>
              <a:t>« à la deuxième page du document WORD »</a:t>
            </a:r>
          </a:p>
          <a:p>
            <a:r>
              <a:rPr lang="fr-CA" sz="2400" dirty="0" smtClean="0">
                <a:latin typeface="Comic Sans MS" pitchFamily="66" charset="0"/>
              </a:rPr>
              <a:t>Avant de m’envoyer ta réponse,</a:t>
            </a:r>
          </a:p>
          <a:p>
            <a:r>
              <a:rPr lang="fr-CA" sz="2400" dirty="0" smtClean="0">
                <a:latin typeface="Comic Sans MS" pitchFamily="66" charset="0"/>
              </a:rPr>
              <a:t>partage-la avec tes parents…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Les réponses « pour pouvoir me marier à l’Église »</a:t>
            </a:r>
          </a:p>
          <a:p>
            <a:r>
              <a:rPr lang="fr-CA" sz="2400" dirty="0">
                <a:latin typeface="Comic Sans MS" pitchFamily="66" charset="0"/>
              </a:rPr>
              <a:t>o</a:t>
            </a:r>
            <a:r>
              <a:rPr lang="fr-CA" sz="2400" dirty="0" smtClean="0">
                <a:latin typeface="Comic Sans MS" pitchFamily="66" charset="0"/>
              </a:rPr>
              <a:t>u « pour être parrain ou marraine »</a:t>
            </a:r>
          </a:p>
          <a:p>
            <a:r>
              <a:rPr lang="fr-CA" sz="2400" dirty="0" smtClean="0">
                <a:latin typeface="Comic Sans MS" pitchFamily="66" charset="0"/>
              </a:rPr>
              <a:t>sont communes à tout le monde…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Je souhaite donc que tu me partages </a:t>
            </a:r>
          </a:p>
          <a:p>
            <a:r>
              <a:rPr lang="fr-CA" sz="2400" dirty="0" smtClean="0">
                <a:latin typeface="Comic Sans MS" pitchFamily="66" charset="0"/>
              </a:rPr>
              <a:t>autre chose que ces deux raisons</a:t>
            </a:r>
          </a:p>
          <a:p>
            <a:r>
              <a:rPr lang="fr-CA" sz="2400" dirty="0" smtClean="0">
                <a:latin typeface="Comic Sans MS" pitchFamily="66" charset="0"/>
              </a:rPr>
              <a:t>avec l’aide de ton intelligence </a:t>
            </a:r>
          </a:p>
          <a:p>
            <a:r>
              <a:rPr lang="fr-CA" sz="2400" dirty="0" smtClean="0">
                <a:latin typeface="Comic Sans MS" pitchFamily="66" charset="0"/>
              </a:rPr>
              <a:t>du cœur… tu peux demander à tes parents de t’aider.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Je transmettrai ta réponse</a:t>
            </a:r>
          </a:p>
          <a:p>
            <a:r>
              <a:rPr lang="fr-CA" sz="2400" dirty="0" smtClean="0">
                <a:latin typeface="Comic Sans MS" pitchFamily="66" charset="0"/>
              </a:rPr>
              <a:t>à l’évêque ou à son représentant qui te confirmera!</a:t>
            </a:r>
          </a:p>
        </p:txBody>
      </p:sp>
    </p:spTree>
    <p:extLst>
      <p:ext uri="{BB962C8B-B14F-4D97-AF65-F5344CB8AC3E}">
        <p14:creationId xmlns:p14="http://schemas.microsoft.com/office/powerpoint/2010/main" val="35730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46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60648"/>
            <a:ext cx="8714245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Comme tu l’as découvert, </a:t>
            </a:r>
          </a:p>
          <a:p>
            <a:r>
              <a:rPr lang="fr-CA" sz="2400" dirty="0" smtClean="0">
                <a:latin typeface="Comic Sans MS" pitchFamily="66" charset="0"/>
              </a:rPr>
              <a:t>le vent est un symbole de l’Esprit Saint.</a:t>
            </a:r>
          </a:p>
          <a:p>
            <a:r>
              <a:rPr lang="fr-CA" sz="2400" dirty="0" smtClean="0">
                <a:latin typeface="Comic Sans MS" pitchFamily="66" charset="0"/>
              </a:rPr>
              <a:t>L’Esprit Saint agit en secret </a:t>
            </a:r>
          </a:p>
          <a:p>
            <a:r>
              <a:rPr lang="fr-CA" sz="2400" dirty="0" smtClean="0">
                <a:latin typeface="Comic Sans MS" pitchFamily="66" charset="0"/>
              </a:rPr>
              <a:t>dans le cœur des êtres humains.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Il faut avoir le regard de la foi pour voir l’action de l’Esprit.</a:t>
            </a:r>
          </a:p>
          <a:p>
            <a:r>
              <a:rPr lang="fr-CA" sz="2400" dirty="0" smtClean="0">
                <a:latin typeface="Comic Sans MS" pitchFamily="66" charset="0"/>
              </a:rPr>
              <a:t>Si l’Esprit Saint se rendait visible de manière évidente, </a:t>
            </a:r>
          </a:p>
          <a:p>
            <a:r>
              <a:rPr lang="fr-CA" sz="2400" dirty="0" smtClean="0">
                <a:latin typeface="Comic Sans MS" pitchFamily="66" charset="0"/>
              </a:rPr>
              <a:t>la vie aurait peut-être l’air de ça: </a:t>
            </a:r>
            <a:endParaRPr lang="fr-CA" sz="2400" dirty="0">
              <a:latin typeface="Comic Sans MS" pitchFamily="66" charset="0"/>
            </a:endParaRPr>
          </a:p>
          <a:p>
            <a:endParaRPr lang="fr-CA" sz="2000" dirty="0" smtClean="0">
              <a:latin typeface="Comic Sans MS" pitchFamily="66" charset="0"/>
            </a:endParaRPr>
          </a:p>
          <a:p>
            <a:endParaRPr lang="fr-CA" sz="2000" dirty="0">
              <a:latin typeface="Comic Sans MS" pitchFamily="66" charset="0"/>
            </a:endParaRPr>
          </a:p>
          <a:p>
            <a:endParaRPr lang="fr-CA" sz="2000" dirty="0" smtClean="0">
              <a:latin typeface="Comic Sans MS" pitchFamily="66" charset="0"/>
            </a:endParaRPr>
          </a:p>
          <a:p>
            <a:endParaRPr lang="fr-CA" sz="2000" dirty="0">
              <a:latin typeface="Comic Sans MS" pitchFamily="66" charset="0"/>
            </a:endParaRPr>
          </a:p>
          <a:p>
            <a:endParaRPr lang="fr-CA" sz="2000" dirty="0" smtClean="0">
              <a:latin typeface="Comic Sans MS" pitchFamily="66" charset="0"/>
            </a:endParaRPr>
          </a:p>
          <a:p>
            <a:endParaRPr lang="fr-CA" sz="2000" dirty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Va à la diapo suivante pour la conclusion de ton CLIC 3.</a:t>
            </a:r>
            <a:endParaRPr lang="fr-CA" sz="2400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Diane\Local Settings\Temporary Internet Files\Content.IE5\UZ773JJK\MC900442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304256" cy="287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5407"/>
            <a:ext cx="20162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171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BM\Local Settings\Temporary Internet Files\Content.IE5\3ZTNXH7Q\MP900442466[1].jpg"/>
          <p:cNvPicPr>
            <a:picLocks noChangeAspect="1" noChangeArrowheads="1"/>
          </p:cNvPicPr>
          <p:nvPr/>
        </p:nvPicPr>
        <p:blipFill>
          <a:blip r:embed="rId2" cstate="print"/>
          <a:srcRect b="14583"/>
          <a:stretch>
            <a:fillRect/>
          </a:stretch>
        </p:blipFill>
        <p:spPr bwMode="auto">
          <a:xfrm>
            <a:off x="5652120" y="0"/>
            <a:ext cx="349188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4282" y="0"/>
            <a:ext cx="54378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000" dirty="0" smtClean="0">
                <a:latin typeface="Comic Sans MS" pitchFamily="66" charset="0"/>
              </a:rPr>
              <a:t>En terminant,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je t’invite à réciter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une courte prière. 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Tu la trouveras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dans les 2 prochaines diapos.</a:t>
            </a:r>
          </a:p>
          <a:p>
            <a:pPr algn="just"/>
            <a:endParaRPr lang="fr-CA" sz="3000" dirty="0" smtClean="0">
              <a:latin typeface="Comic Sans MS" pitchFamily="66" charset="0"/>
            </a:endParaRPr>
          </a:p>
          <a:p>
            <a:pPr algn="just"/>
            <a:r>
              <a:rPr lang="fr-CA" sz="3000" dirty="0" smtClean="0">
                <a:latin typeface="Comic Sans MS" pitchFamily="66" charset="0"/>
              </a:rPr>
              <a:t>Tu peux la lire dans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ta tête ou à haute voix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pour qu’elle résonne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dans ton cœur.</a:t>
            </a:r>
          </a:p>
          <a:p>
            <a:pPr algn="just"/>
            <a:endParaRPr lang="fr-CA" sz="3000" dirty="0" smtClean="0">
              <a:latin typeface="Comic Sans MS" pitchFamily="66" charset="0"/>
            </a:endParaRPr>
          </a:p>
          <a:p>
            <a:pPr algn="just"/>
            <a:r>
              <a:rPr lang="fr-CA" sz="3000" dirty="0" smtClean="0">
                <a:latin typeface="Comic Sans MS" pitchFamily="66" charset="0"/>
              </a:rPr>
              <a:t>Allume une chandelle 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si tu veux. Tu peux faire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ton signe de la croix.</a:t>
            </a:r>
            <a:endParaRPr lang="fr-CA" sz="3000" dirty="0">
              <a:latin typeface="Comic Sans MS" pitchFamily="66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IBM\Local Settings\Temporary Internet Files\Content.IE5\713E1JPW\MP900177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402626" y="116632"/>
            <a:ext cx="4607159" cy="577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fr-CA" sz="500" dirty="0" smtClean="0"/>
          </a:p>
          <a:p>
            <a:pPr algn="just"/>
            <a:r>
              <a:rPr lang="fr-CA" sz="2800" dirty="0" smtClean="0"/>
              <a:t>Esprit Saint je prends</a:t>
            </a:r>
          </a:p>
          <a:p>
            <a:pPr algn="just"/>
            <a:r>
              <a:rPr lang="fr-CA" sz="2800" dirty="0" smtClean="0"/>
              <a:t>le risque d’ouvrir mon cœur</a:t>
            </a:r>
          </a:p>
          <a:p>
            <a:pPr algn="just"/>
            <a:r>
              <a:rPr lang="fr-CA" sz="2800" dirty="0" smtClean="0"/>
              <a:t>à tes dons…</a:t>
            </a:r>
          </a:p>
          <a:p>
            <a:pPr algn="just"/>
            <a:endParaRPr lang="fr-CA" sz="1400" dirty="0" smtClean="0"/>
          </a:p>
          <a:p>
            <a:pPr algn="just"/>
            <a:r>
              <a:rPr lang="fr-CA" sz="2800" dirty="0" smtClean="0"/>
              <a:t>Don de conseil. </a:t>
            </a:r>
          </a:p>
          <a:p>
            <a:pPr algn="just"/>
            <a:r>
              <a:rPr lang="fr-CA" sz="2800" dirty="0" smtClean="0"/>
              <a:t>Don d’affection filiale.</a:t>
            </a:r>
          </a:p>
          <a:p>
            <a:pPr algn="just"/>
            <a:r>
              <a:rPr lang="fr-CA" sz="2800" dirty="0" smtClean="0"/>
              <a:t>Don de louange.</a:t>
            </a:r>
          </a:p>
          <a:p>
            <a:pPr algn="just"/>
            <a:endParaRPr lang="fr-CA" sz="1400" dirty="0" smtClean="0"/>
          </a:p>
          <a:p>
            <a:pPr algn="just"/>
            <a:r>
              <a:rPr lang="fr-CA" sz="2800" dirty="0" err="1" smtClean="0"/>
              <a:t>Aide-moi</a:t>
            </a:r>
            <a:endParaRPr lang="fr-CA" sz="2800" dirty="0" smtClean="0"/>
          </a:p>
          <a:p>
            <a:pPr algn="just"/>
            <a:r>
              <a:rPr lang="fr-CA" sz="2800" dirty="0" smtClean="0"/>
              <a:t>à voir que le monde est beau</a:t>
            </a:r>
          </a:p>
          <a:p>
            <a:pPr algn="just"/>
            <a:r>
              <a:rPr lang="fr-CA" sz="2800" dirty="0"/>
              <a:t>e</a:t>
            </a:r>
            <a:r>
              <a:rPr lang="fr-CA" sz="2800" dirty="0" smtClean="0"/>
              <a:t>t que je peux l’embellir </a:t>
            </a:r>
          </a:p>
          <a:p>
            <a:pPr algn="just"/>
            <a:r>
              <a:rPr lang="fr-CA" sz="2800" dirty="0" smtClean="0"/>
              <a:t>encore plus avec mes qualités </a:t>
            </a:r>
          </a:p>
          <a:p>
            <a:pPr algn="just"/>
            <a:r>
              <a:rPr lang="fr-CA" sz="2800" dirty="0" smtClean="0"/>
              <a:t>et mes talents! </a:t>
            </a:r>
          </a:p>
          <a:p>
            <a:pPr algn="just"/>
            <a:endParaRPr lang="fr-CA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48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BM\Local Settings\Temporary Internet Files\Content.IE5\3ZTNXH7Q\MP900442466[1].jpg"/>
          <p:cNvPicPr>
            <a:picLocks noChangeAspect="1" noChangeArrowheads="1"/>
          </p:cNvPicPr>
          <p:nvPr/>
        </p:nvPicPr>
        <p:blipFill>
          <a:blip r:embed="rId2" cstate="print"/>
          <a:srcRect b="14583"/>
          <a:stretch>
            <a:fillRect/>
          </a:stretch>
        </p:blipFill>
        <p:spPr bwMode="auto">
          <a:xfrm>
            <a:off x="0" y="0"/>
            <a:ext cx="4000496" cy="6858000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49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283968" y="332656"/>
            <a:ext cx="4233788" cy="598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fr-CA" sz="500" dirty="0" smtClean="0"/>
          </a:p>
          <a:p>
            <a:pPr algn="just"/>
            <a:r>
              <a:rPr lang="fr-CA" sz="2800" dirty="0" smtClean="0"/>
              <a:t>Esprit Saint je prends</a:t>
            </a:r>
          </a:p>
          <a:p>
            <a:pPr algn="just"/>
            <a:r>
              <a:rPr lang="fr-CA" sz="2800" dirty="0" smtClean="0"/>
              <a:t>le risque d’ouvrir mon cœur</a:t>
            </a:r>
          </a:p>
          <a:p>
            <a:pPr algn="just"/>
            <a:r>
              <a:rPr lang="fr-CA" sz="2800" dirty="0" smtClean="0"/>
              <a:t>à tes autres dons…</a:t>
            </a:r>
          </a:p>
          <a:p>
            <a:pPr algn="just"/>
            <a:endParaRPr lang="fr-CA" sz="1400" dirty="0" smtClean="0"/>
          </a:p>
          <a:p>
            <a:pPr algn="just"/>
            <a:r>
              <a:rPr lang="fr-CA" sz="2800" dirty="0" smtClean="0"/>
              <a:t>Don de connaissance. </a:t>
            </a:r>
          </a:p>
          <a:p>
            <a:pPr algn="just"/>
            <a:r>
              <a:rPr lang="fr-CA" sz="2800" dirty="0" smtClean="0"/>
              <a:t>Don d’intelligence.</a:t>
            </a:r>
          </a:p>
          <a:p>
            <a:pPr algn="just"/>
            <a:r>
              <a:rPr lang="fr-CA" sz="2800" dirty="0" smtClean="0"/>
              <a:t>Don de force.</a:t>
            </a:r>
          </a:p>
          <a:p>
            <a:pPr algn="just"/>
            <a:r>
              <a:rPr lang="fr-CA" sz="2800" dirty="0" smtClean="0"/>
              <a:t>Don de sagesse.</a:t>
            </a:r>
          </a:p>
          <a:p>
            <a:pPr algn="just"/>
            <a:endParaRPr lang="fr-CA" sz="1400" dirty="0" smtClean="0"/>
          </a:p>
          <a:p>
            <a:pPr algn="just"/>
            <a:r>
              <a:rPr lang="fr-CA" sz="2800" dirty="0" smtClean="0"/>
              <a:t>Souffle ton vent</a:t>
            </a:r>
          </a:p>
          <a:p>
            <a:pPr algn="just"/>
            <a:r>
              <a:rPr lang="fr-CA" sz="2800" dirty="0" smtClean="0"/>
              <a:t>dans mon cœur </a:t>
            </a:r>
          </a:p>
          <a:p>
            <a:pPr algn="just"/>
            <a:r>
              <a:rPr lang="fr-CA" sz="2800" dirty="0" smtClean="0"/>
              <a:t>pour que je goûte toujours</a:t>
            </a:r>
          </a:p>
          <a:p>
            <a:pPr algn="just"/>
            <a:r>
              <a:rPr lang="fr-CA" sz="2800" dirty="0" smtClean="0"/>
              <a:t>à la joie et au bonheur.</a:t>
            </a:r>
          </a:p>
          <a:p>
            <a:pPr algn="just"/>
            <a:endParaRPr lang="fr-CA" sz="1400" dirty="0" smtClean="0"/>
          </a:p>
          <a:p>
            <a:pPr algn="just"/>
            <a:r>
              <a:rPr lang="fr-CA" sz="2800" dirty="0" smtClean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2704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357165"/>
            <a:ext cx="8775159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À la confirmation, ce sera comme si</a:t>
            </a:r>
          </a:p>
          <a:p>
            <a:r>
              <a:rPr lang="fr-CA" sz="3200" dirty="0" smtClean="0">
                <a:latin typeface="Comic Sans MS" pitchFamily="66" charset="0"/>
              </a:rPr>
              <a:t>tu recevais « un nouveau téléchargement »</a:t>
            </a:r>
          </a:p>
          <a:p>
            <a:r>
              <a:rPr lang="fr-CA" sz="3200" dirty="0" smtClean="0">
                <a:latin typeface="Comic Sans MS" pitchFamily="66" charset="0"/>
              </a:rPr>
              <a:t>des dons de l’Esprit Saint.</a:t>
            </a:r>
          </a:p>
          <a:p>
            <a:endParaRPr lang="fr-CA" sz="3200" dirty="0" smtClean="0"/>
          </a:p>
          <a:p>
            <a:endParaRPr lang="fr-CA" sz="3200" dirty="0" smtClean="0"/>
          </a:p>
          <a:p>
            <a:endParaRPr lang="fr-CA" sz="3200" dirty="0" smtClean="0"/>
          </a:p>
          <a:p>
            <a:endParaRPr lang="fr-CA" sz="3200" dirty="0" smtClean="0"/>
          </a:p>
          <a:p>
            <a:endParaRPr lang="fr-CA" sz="3200" dirty="0" smtClean="0"/>
          </a:p>
          <a:p>
            <a:r>
              <a:rPr lang="fr-CA" sz="3200" dirty="0" smtClean="0">
                <a:latin typeface="Comic Sans MS" pitchFamily="66" charset="0"/>
              </a:rPr>
              <a:t>Dans la célébration de ta confirmation,</a:t>
            </a:r>
          </a:p>
          <a:p>
            <a:r>
              <a:rPr lang="fr-CA" sz="3200" dirty="0" smtClean="0">
                <a:latin typeface="Comic Sans MS" pitchFamily="66" charset="0"/>
              </a:rPr>
              <a:t>il y aura des gestes, accompagnés de paroles,</a:t>
            </a:r>
          </a:p>
          <a:p>
            <a:r>
              <a:rPr lang="fr-CA" sz="3200" dirty="0" smtClean="0">
                <a:latin typeface="Comic Sans MS" pitchFamily="66" charset="0"/>
              </a:rPr>
              <a:t>qui viendront te faire prendre conscience</a:t>
            </a:r>
          </a:p>
          <a:p>
            <a:r>
              <a:rPr lang="fr-CA" sz="3200" dirty="0" smtClean="0">
                <a:latin typeface="Comic Sans MS" pitchFamily="66" charset="0"/>
              </a:rPr>
              <a:t>que l’Esprit Saint est bel et bien avec toi.</a:t>
            </a:r>
          </a:p>
          <a:p>
            <a:endParaRPr lang="fr-CA" sz="3200" dirty="0" smtClean="0"/>
          </a:p>
        </p:txBody>
      </p:sp>
      <p:pic>
        <p:nvPicPr>
          <p:cNvPr id="6" name="Image 5" descr="colombe vitrai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500174"/>
            <a:ext cx="3142970" cy="2619142"/>
          </a:xfrm>
          <a:prstGeom prst="rect">
            <a:avLst/>
          </a:prstGeom>
        </p:spPr>
      </p:pic>
      <p:pic>
        <p:nvPicPr>
          <p:cNvPr id="5122" name="Picture 2" descr="C:\Documents and Settings\IBM\Local Settings\Temporary Internet Files\Content.IE5\MC7FE9A6\MC90043154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14554"/>
            <a:ext cx="2286521" cy="18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8794" y="1285860"/>
            <a:ext cx="6906058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sz="3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3000" dirty="0" smtClean="0">
                <a:latin typeface="Comic Sans MS" pitchFamily="66" charset="0"/>
              </a:rPr>
              <a:t> De m’écrire les 7 dons de l’Esprit </a:t>
            </a:r>
          </a:p>
          <a:p>
            <a:r>
              <a:rPr lang="fr-CA" sz="3000" dirty="0" smtClean="0">
                <a:latin typeface="Comic Sans MS" pitchFamily="66" charset="0"/>
              </a:rPr>
              <a:t>  dans l’ordre SIFCOCOAL</a:t>
            </a:r>
          </a:p>
          <a:p>
            <a:r>
              <a:rPr lang="fr-CA" sz="3000" dirty="0" smtClean="0"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CA" sz="3000" dirty="0" smtClean="0">
                <a:latin typeface="Comic Sans MS" pitchFamily="66" charset="0"/>
              </a:rPr>
              <a:t> De m’écrire toujours dans le dossier</a:t>
            </a:r>
          </a:p>
          <a:p>
            <a:r>
              <a:rPr lang="fr-CA" sz="3000" dirty="0" smtClean="0">
                <a:latin typeface="Comic Sans MS" pitchFamily="66" charset="0"/>
              </a:rPr>
              <a:t> WORD ta réponse à la question:</a:t>
            </a:r>
          </a:p>
          <a:p>
            <a:r>
              <a:rPr lang="fr-CA" sz="3000" dirty="0" smtClean="0">
                <a:latin typeface="Comic Sans MS" pitchFamily="66" charset="0"/>
              </a:rPr>
              <a:t>«   Pourquoi je veux faire</a:t>
            </a:r>
          </a:p>
          <a:p>
            <a:r>
              <a:rPr lang="fr-CA" sz="3000" dirty="0" smtClean="0">
                <a:latin typeface="Comic Sans MS" pitchFamily="66" charset="0"/>
              </a:rPr>
              <a:t>			 ma confirmation? »</a:t>
            </a:r>
          </a:p>
          <a:p>
            <a:endParaRPr lang="fr-CA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3000" dirty="0" smtClean="0">
                <a:latin typeface="Comic Sans MS" pitchFamily="66" charset="0"/>
              </a:rPr>
              <a:t>Envoie-moi ton message!</a:t>
            </a:r>
          </a:p>
          <a:p>
            <a:r>
              <a:rPr lang="fr-CA" sz="3000" dirty="0" smtClean="0">
                <a:latin typeface="Comic Sans MS" pitchFamily="66" charset="0"/>
              </a:rPr>
              <a:t> </a:t>
            </a:r>
          </a:p>
          <a:p>
            <a:endParaRPr lang="fr-CA" sz="3000" dirty="0" smtClean="0">
              <a:latin typeface="Comic Sans MS" pitchFamily="66" charset="0"/>
            </a:endParaRPr>
          </a:p>
          <a:p>
            <a:endParaRPr lang="fr-CA" sz="3000" dirty="0" smtClean="0">
              <a:latin typeface="Comic Sans MS" pitchFamily="66" charset="0"/>
            </a:endParaRPr>
          </a:p>
        </p:txBody>
      </p:sp>
      <p:pic>
        <p:nvPicPr>
          <p:cNvPr id="9221" name="Picture 5" descr="C:\Documents and Settings\IBM\Local Settings\Temporary Internet Files\Content.IE5\CPPWRCSI\MC9002983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93096"/>
            <a:ext cx="1000132" cy="1215525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099696" y="357166"/>
            <a:ext cx="6468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600" b="1" dirty="0" smtClean="0">
                <a:latin typeface="Comic Sans MS" pitchFamily="66" charset="0"/>
              </a:rPr>
              <a:t>Résumé de </a:t>
            </a:r>
            <a:r>
              <a:rPr lang="fr-CA" sz="3600" b="1" smtClean="0">
                <a:latin typeface="Comic Sans MS" pitchFamily="66" charset="0"/>
              </a:rPr>
              <a:t>notre 3</a:t>
            </a:r>
            <a:r>
              <a:rPr lang="fr-CA" sz="3600" b="1" baseline="30000" smtClean="0">
                <a:latin typeface="Comic Sans MS" pitchFamily="66" charset="0"/>
              </a:rPr>
              <a:t>ième</a:t>
            </a:r>
            <a:r>
              <a:rPr lang="fr-CA" sz="3600" b="1" smtClean="0">
                <a:latin typeface="Comic Sans MS" pitchFamily="66" charset="0"/>
              </a:rPr>
              <a:t> </a:t>
            </a:r>
            <a:r>
              <a:rPr lang="fr-CA" sz="3600" b="1" dirty="0" smtClean="0">
                <a:latin typeface="Comic Sans MS" pitchFamily="66" charset="0"/>
              </a:rPr>
              <a:t>CLIC!</a:t>
            </a: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N’oublie pas:</a:t>
            </a:r>
            <a:endParaRPr lang="fr-CA" sz="3600" b="1" dirty="0">
              <a:latin typeface="Comic Sans MS" pitchFamily="66" charset="0"/>
            </a:endParaRPr>
          </a:p>
        </p:txBody>
      </p:sp>
      <p:pic>
        <p:nvPicPr>
          <p:cNvPr id="32770" name="Picture 2" descr="C:\Documents and Settings\IBM\Local Settings\Temporary Internet Files\Content.IE5\Q0NBHGWT\MC9002344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1687009" cy="1785950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50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36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92867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latin typeface="Comic Sans MS" pitchFamily="66" charset="0"/>
              </a:rPr>
              <a:t>Merci pour ta participation!</a:t>
            </a:r>
          </a:p>
          <a:p>
            <a:pPr algn="ctr"/>
            <a:r>
              <a:rPr lang="fr-CA" sz="3600" dirty="0" smtClean="0">
                <a:latin typeface="Comic Sans MS" pitchFamily="66" charset="0"/>
              </a:rPr>
              <a:t>Tu es en chemin</a:t>
            </a:r>
          </a:p>
          <a:p>
            <a:pPr algn="ctr"/>
            <a:r>
              <a:rPr lang="fr-CA" sz="3600" smtClean="0">
                <a:latin typeface="Comic Sans MS" pitchFamily="66" charset="0"/>
              </a:rPr>
              <a:t>vers  </a:t>
            </a:r>
            <a:r>
              <a:rPr lang="fr-CA" sz="3600" dirty="0" smtClean="0">
                <a:latin typeface="Comic Sans MS" pitchFamily="66" charset="0"/>
              </a:rPr>
              <a:t>ta confirmation.</a:t>
            </a:r>
          </a:p>
          <a:p>
            <a:pPr algn="ctr"/>
            <a:endParaRPr lang="fr-CA" sz="3600" dirty="0" smtClean="0">
              <a:latin typeface="Comic Sans MS" pitchFamily="66" charset="0"/>
            </a:endParaRPr>
          </a:p>
          <a:p>
            <a:pPr algn="ctr"/>
            <a:r>
              <a:rPr lang="fr-CA" sz="3600" dirty="0" smtClean="0">
                <a:latin typeface="Comic Sans MS" pitchFamily="66" charset="0"/>
              </a:rPr>
              <a:t>Si tu as des questions, n’hésite pas!</a:t>
            </a:r>
          </a:p>
          <a:p>
            <a:pPr algn="ctr"/>
            <a:r>
              <a:rPr lang="fr-CA" sz="3600" dirty="0" smtClean="0">
                <a:latin typeface="Comic Sans MS" pitchFamily="66" charset="0"/>
              </a:rPr>
              <a:t>Contacte-moi!</a:t>
            </a:r>
            <a:endParaRPr lang="fr-CA" sz="3600" dirty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51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onmagazine.ca/wp-content/uploads/operation-enfant-soleil-300x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1" y="2000240"/>
            <a:ext cx="3092093" cy="2071702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46024" y="285728"/>
            <a:ext cx="872867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Un don, c’est gratuit!</a:t>
            </a:r>
          </a:p>
          <a:p>
            <a:r>
              <a:rPr lang="fr-CA" sz="3600" dirty="0" smtClean="0">
                <a:latin typeface="Comic Sans MS" pitchFamily="66" charset="0"/>
              </a:rPr>
              <a:t>Et un don, ça sert à quelque chose…</a:t>
            </a:r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r>
              <a:rPr lang="fr-CA" sz="3600" dirty="0" smtClean="0">
                <a:latin typeface="Comic Sans MS" pitchFamily="66" charset="0"/>
              </a:rPr>
              <a:t>Lorsque l’on fait un don à un organisme,</a:t>
            </a:r>
          </a:p>
          <a:p>
            <a:r>
              <a:rPr lang="fr-CA" sz="3600" dirty="0" smtClean="0">
                <a:latin typeface="Comic Sans MS" pitchFamily="66" charset="0"/>
              </a:rPr>
              <a:t>ce don va aider cet organisme à réaliser</a:t>
            </a:r>
          </a:p>
          <a:p>
            <a:r>
              <a:rPr lang="fr-CA" sz="3600" dirty="0" smtClean="0">
                <a:latin typeface="Comic Sans MS" pitchFamily="66" charset="0"/>
              </a:rPr>
              <a:t>sa </a:t>
            </a:r>
            <a:r>
              <a:rPr lang="fr-CA" sz="3600" u="sng" dirty="0" smtClean="0">
                <a:latin typeface="Comic Sans MS" pitchFamily="66" charset="0"/>
              </a:rPr>
              <a:t>mission</a:t>
            </a:r>
            <a:r>
              <a:rPr lang="fr-CA" sz="3600" dirty="0" smtClean="0">
                <a:latin typeface="Comic Sans MS" pitchFamily="66" charset="0"/>
              </a:rPr>
              <a:t>…</a:t>
            </a:r>
            <a:endParaRPr lang="fr-CA" sz="3200" dirty="0">
              <a:latin typeface="Comic Sans MS" pitchFamily="66" charset="0"/>
            </a:endParaRPr>
          </a:p>
        </p:txBody>
      </p:sp>
      <p:pic>
        <p:nvPicPr>
          <p:cNvPr id="4102" name="Picture 6" descr="C:\Documents and Settings\IBM\Local Settings\Temporary Internet Files\Content.IE5\SF9T96BW\MC9004415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456044" cy="2000264"/>
          </a:xfrm>
          <a:prstGeom prst="rect">
            <a:avLst/>
          </a:prstGeom>
          <a:noFill/>
        </p:spPr>
      </p:pic>
      <p:cxnSp>
        <p:nvCxnSpPr>
          <p:cNvPr id="16" name="Connecteur en arc 15"/>
          <p:cNvCxnSpPr>
            <a:stCxn id="4102" idx="3"/>
          </p:cNvCxnSpPr>
          <p:nvPr/>
        </p:nvCxnSpPr>
        <p:spPr>
          <a:xfrm>
            <a:off x="3884640" y="2643182"/>
            <a:ext cx="1687492" cy="571504"/>
          </a:xfrm>
          <a:prstGeom prst="curved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IBM\Local Settings\Temporary Internet Files\Content.IE5\J5J7TTLY\MP9004308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2086195" cy="2844559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7</a:t>
            </a:fld>
            <a:endParaRPr lang="fr-CA" dirty="0"/>
          </a:p>
        </p:txBody>
      </p:sp>
      <p:pic>
        <p:nvPicPr>
          <p:cNvPr id="6146" name="Picture 2" descr="C:\Documents and Settings\IBM\Local Settings\Temporary Internet Files\Content.IE5\T6I17HIE\MC9004381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1761540" cy="2481266"/>
          </a:xfrm>
          <a:prstGeom prst="rect">
            <a:avLst/>
          </a:prstGeom>
          <a:noFill/>
        </p:spPr>
      </p:pic>
      <p:pic>
        <p:nvPicPr>
          <p:cNvPr id="6148" name="Picture 4" descr="C:\Documents and Settings\IBM\Local Settings\Temporary Internet Files\Content.IE5\CPPWRCSI\MP9004091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214686"/>
            <a:ext cx="1857364" cy="1857364"/>
          </a:xfrm>
          <a:prstGeom prst="rect">
            <a:avLst/>
          </a:prstGeom>
          <a:noFill/>
        </p:spPr>
      </p:pic>
      <p:pic>
        <p:nvPicPr>
          <p:cNvPr id="6149" name="Picture 5" descr="C:\Documents and Settings\IBM\Local Settings\Temporary Internet Files\Content.IE5\3ZTNXH7Q\MC9002901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429000"/>
            <a:ext cx="1943477" cy="169148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85720" y="285728"/>
            <a:ext cx="85725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On dit parfois: « cette personne</a:t>
            </a:r>
          </a:p>
          <a:p>
            <a:r>
              <a:rPr lang="fr-CA" sz="3600" dirty="0" smtClean="0">
                <a:latin typeface="Comic Sans MS" pitchFamily="66" charset="0"/>
              </a:rPr>
              <a:t>a un don particulier. Elle chante bien</a:t>
            </a:r>
          </a:p>
          <a:p>
            <a:r>
              <a:rPr lang="fr-CA" sz="3600" dirty="0" smtClean="0">
                <a:latin typeface="Comic Sans MS" pitchFamily="66" charset="0"/>
              </a:rPr>
              <a:t>elle s’exprime bien, elle dessine bien…».</a:t>
            </a:r>
          </a:p>
          <a:p>
            <a:endParaRPr lang="fr-CA" sz="3600" dirty="0" smtClean="0">
              <a:latin typeface="Comic Sans MS" pitchFamily="66" charset="0"/>
            </a:endParaRPr>
          </a:p>
          <a:p>
            <a:endParaRPr lang="fr-CA" sz="3600" dirty="0" smtClean="0">
              <a:latin typeface="Comic Sans MS" pitchFamily="66" charset="0"/>
            </a:endParaRPr>
          </a:p>
          <a:p>
            <a:endParaRPr lang="fr-CA" sz="3600" dirty="0" smtClean="0">
              <a:latin typeface="Comic Sans MS" pitchFamily="66" charset="0"/>
            </a:endParaRPr>
          </a:p>
          <a:p>
            <a:endParaRPr lang="fr-CA" sz="3600" dirty="0" smtClean="0">
              <a:latin typeface="Comic Sans MS" pitchFamily="66" charset="0"/>
            </a:endParaRPr>
          </a:p>
          <a:p>
            <a:endParaRPr lang="fr-CA" sz="3600" dirty="0" smtClean="0">
              <a:latin typeface="Comic Sans MS" pitchFamily="66" charset="0"/>
            </a:endParaRPr>
          </a:p>
          <a:p>
            <a:endParaRPr lang="fr-CA" sz="3600" dirty="0" smtClean="0">
              <a:latin typeface="Comic Sans MS" pitchFamily="66" charset="0"/>
            </a:endParaRPr>
          </a:p>
          <a:p>
            <a:pPr algn="ctr"/>
            <a:r>
              <a:rPr lang="fr-CA" sz="3600" dirty="0" smtClean="0">
                <a:latin typeface="Comic Sans MS" pitchFamily="66" charset="0"/>
              </a:rPr>
              <a:t>Et ces dons peuvent servir</a:t>
            </a:r>
          </a:p>
          <a:p>
            <a:pPr algn="ctr"/>
            <a:r>
              <a:rPr lang="fr-CA" sz="3600" dirty="0" smtClean="0">
                <a:latin typeface="Comic Sans MS" pitchFamily="66" charset="0"/>
              </a:rPr>
              <a:t>à </a:t>
            </a:r>
            <a:r>
              <a:rPr lang="fr-CA" sz="3600" u="sng" dirty="0" smtClean="0">
                <a:latin typeface="Comic Sans MS" pitchFamily="66" charset="0"/>
              </a:rPr>
              <a:t>embellir</a:t>
            </a:r>
            <a:r>
              <a:rPr lang="fr-CA" sz="3600" dirty="0" smtClean="0">
                <a:latin typeface="Comic Sans MS" pitchFamily="66" charset="0"/>
              </a:rPr>
              <a:t> le monde…</a:t>
            </a:r>
            <a:endParaRPr lang="fr-CA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14290"/>
            <a:ext cx="86439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Les dons de l’Esprit vont dans ce sens…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Ils servent à soutenir la </a:t>
            </a:r>
            <a:r>
              <a:rPr lang="fr-CA" sz="3200" u="sng" dirty="0" smtClean="0">
                <a:latin typeface="Comic Sans MS" pitchFamily="66" charset="0"/>
              </a:rPr>
              <a:t>mission</a:t>
            </a:r>
          </a:p>
          <a:p>
            <a:r>
              <a:rPr lang="fr-CA" sz="3200" dirty="0" smtClean="0">
                <a:latin typeface="Comic Sans MS" pitchFamily="66" charset="0"/>
              </a:rPr>
              <a:t>que Dieu nous confie…</a:t>
            </a:r>
          </a:p>
          <a:p>
            <a:endParaRPr lang="fr-CA" sz="40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Ils servent à </a:t>
            </a:r>
            <a:r>
              <a:rPr lang="fr-CA" sz="3200" u="sng" dirty="0" smtClean="0">
                <a:latin typeface="Comic Sans MS" pitchFamily="66" charset="0"/>
              </a:rPr>
              <a:t>embellir</a:t>
            </a:r>
          </a:p>
          <a:p>
            <a:r>
              <a:rPr lang="fr-CA" sz="3200" dirty="0" smtClean="0">
                <a:latin typeface="Comic Sans MS" pitchFamily="66" charset="0"/>
              </a:rPr>
              <a:t>le monde par nos actions,</a:t>
            </a:r>
          </a:p>
          <a:p>
            <a:r>
              <a:rPr lang="fr-CA" sz="3200" dirty="0" smtClean="0">
                <a:latin typeface="Comic Sans MS" pitchFamily="66" charset="0"/>
              </a:rPr>
              <a:t>nos choix et ce que nous</a:t>
            </a:r>
          </a:p>
          <a:p>
            <a:r>
              <a:rPr lang="fr-CA" sz="3200" dirty="0" smtClean="0">
                <a:latin typeface="Comic Sans MS" pitchFamily="66" charset="0"/>
              </a:rPr>
              <a:t>sommes. </a:t>
            </a:r>
          </a:p>
          <a:p>
            <a:endParaRPr lang="fr-CA" sz="40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Ainsi, le monde sera plus beau!</a:t>
            </a:r>
            <a:endParaRPr lang="fr-CA" sz="3200" dirty="0">
              <a:latin typeface="Comic Sans MS" pitchFamily="66" charset="0"/>
            </a:endParaRPr>
          </a:p>
        </p:txBody>
      </p:sp>
      <p:pic>
        <p:nvPicPr>
          <p:cNvPr id="7174" name="Picture 6" descr="C:\Documents and Settings\IBM\Local Settings\Temporary Internet Files\Content.IE5\MC7FE9A6\MC9004382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1"/>
            <a:ext cx="3500462" cy="349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00232" y="1928802"/>
            <a:ext cx="6030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 smtClean="0">
                <a:latin typeface="Comic Sans MS" pitchFamily="66" charset="0"/>
              </a:rPr>
              <a:t>Je te les présente dans ce CLIC.</a:t>
            </a:r>
            <a:endParaRPr lang="fr-CA" sz="3000" u="sng" dirty="0" smtClean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28572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 smtClean="0">
                <a:latin typeface="Comic Sans MS" pitchFamily="66" charset="0"/>
              </a:rPr>
              <a:t>Il y a sept dons de l’Esprit…</a:t>
            </a:r>
            <a:endParaRPr lang="fr-CA" sz="4800" b="1" dirty="0">
              <a:latin typeface="Comic Sans MS" pitchFamily="66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9</a:t>
            </a:fld>
            <a:endParaRPr lang="fr-CA" dirty="0"/>
          </a:p>
        </p:txBody>
      </p:sp>
      <p:pic>
        <p:nvPicPr>
          <p:cNvPr id="13" name="Picture 4" descr="C:\Documents and Settings\IBM\Local Settings\Temporary Internet Files\Content.IE5\6LGGB05J\MC9004404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1235530" cy="1301034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233469" y="2786058"/>
            <a:ext cx="575189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 smtClean="0">
                <a:latin typeface="Comic Sans MS" pitchFamily="66" charset="0"/>
              </a:rPr>
              <a:t>Tu devras, dans ce 3</a:t>
            </a:r>
            <a:r>
              <a:rPr lang="fr-CA" sz="3000" baseline="30000" dirty="0" smtClean="0">
                <a:latin typeface="Comic Sans MS" pitchFamily="66" charset="0"/>
              </a:rPr>
              <a:t>ième</a:t>
            </a:r>
            <a:r>
              <a:rPr lang="fr-CA" sz="3000" dirty="0" smtClean="0">
                <a:latin typeface="Comic Sans MS" pitchFamily="66" charset="0"/>
              </a:rPr>
              <a:t>  CLIC, </a:t>
            </a:r>
          </a:p>
          <a:p>
            <a:r>
              <a:rPr lang="fr-CA" sz="3000" dirty="0" smtClean="0">
                <a:latin typeface="Comic Sans MS" pitchFamily="66" charset="0"/>
              </a:rPr>
              <a:t>m’écrire les 7 dons de l’Esprit</a:t>
            </a:r>
          </a:p>
          <a:p>
            <a:r>
              <a:rPr lang="fr-CA" sz="3000" dirty="0" smtClean="0">
                <a:latin typeface="Comic Sans MS" pitchFamily="66" charset="0"/>
              </a:rPr>
              <a:t>dans un certain ordre.</a:t>
            </a:r>
          </a:p>
          <a:p>
            <a:endParaRPr lang="fr-CA" sz="3000" dirty="0">
              <a:latin typeface="Comic Sans MS" pitchFamily="66" charset="0"/>
            </a:endParaRPr>
          </a:p>
          <a:p>
            <a:endParaRPr lang="fr-CA" sz="3000" dirty="0">
              <a:latin typeface="Comic Sans MS" pitchFamily="66" charset="0"/>
            </a:endParaRPr>
          </a:p>
        </p:txBody>
      </p:sp>
      <p:pic>
        <p:nvPicPr>
          <p:cNvPr id="16" name="Picture 1" descr="C:\Documents and Settings\IBM\Local Settings\Temporary Internet Files\Content.IE5\3ZTNXH7Q\MC90043492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1828572" cy="18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3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1789</Words>
  <Application>Microsoft Office PowerPoint</Application>
  <PresentationFormat>Affichage à l'écran (4:3)</PresentationFormat>
  <Paragraphs>559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IBM</dc:creator>
  <cp:lastModifiedBy>Luc Potvin</cp:lastModifiedBy>
  <cp:revision>128</cp:revision>
  <dcterms:created xsi:type="dcterms:W3CDTF">2012-10-16T18:28:49Z</dcterms:created>
  <dcterms:modified xsi:type="dcterms:W3CDTF">2018-02-05T17:56:15Z</dcterms:modified>
</cp:coreProperties>
</file>