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364" r:id="rId2"/>
    <p:sldId id="299" r:id="rId3"/>
    <p:sldId id="327" r:id="rId4"/>
    <p:sldId id="328" r:id="rId5"/>
    <p:sldId id="330" r:id="rId6"/>
    <p:sldId id="331" r:id="rId7"/>
    <p:sldId id="332" r:id="rId8"/>
    <p:sldId id="333" r:id="rId9"/>
    <p:sldId id="337" r:id="rId10"/>
    <p:sldId id="338" r:id="rId11"/>
    <p:sldId id="339" r:id="rId12"/>
    <p:sldId id="340" r:id="rId13"/>
    <p:sldId id="329" r:id="rId14"/>
    <p:sldId id="341" r:id="rId15"/>
    <p:sldId id="322" r:id="rId16"/>
    <p:sldId id="323" r:id="rId17"/>
    <p:sldId id="324" r:id="rId18"/>
    <p:sldId id="325" r:id="rId19"/>
    <p:sldId id="318" r:id="rId20"/>
    <p:sldId id="319" r:id="rId21"/>
    <p:sldId id="320" r:id="rId22"/>
    <p:sldId id="321" r:id="rId23"/>
    <p:sldId id="314" r:id="rId24"/>
    <p:sldId id="311" r:id="rId25"/>
    <p:sldId id="312" r:id="rId26"/>
    <p:sldId id="313" r:id="rId27"/>
    <p:sldId id="315" r:id="rId28"/>
    <p:sldId id="342" r:id="rId29"/>
    <p:sldId id="343" r:id="rId30"/>
    <p:sldId id="344" r:id="rId31"/>
    <p:sldId id="345" r:id="rId32"/>
    <p:sldId id="346" r:id="rId33"/>
    <p:sldId id="347" r:id="rId34"/>
    <p:sldId id="348" r:id="rId35"/>
    <p:sldId id="349" r:id="rId36"/>
    <p:sldId id="350" r:id="rId37"/>
    <p:sldId id="351" r:id="rId38"/>
    <p:sldId id="352" r:id="rId39"/>
    <p:sldId id="353" r:id="rId40"/>
    <p:sldId id="354" r:id="rId41"/>
    <p:sldId id="355" r:id="rId42"/>
    <p:sldId id="356" r:id="rId43"/>
    <p:sldId id="357" r:id="rId44"/>
    <p:sldId id="358" r:id="rId45"/>
    <p:sldId id="359" r:id="rId46"/>
    <p:sldId id="360" r:id="rId47"/>
    <p:sldId id="263" r:id="rId48"/>
    <p:sldId id="291" r:id="rId49"/>
    <p:sldId id="361" r:id="rId50"/>
    <p:sldId id="362" r:id="rId51"/>
    <p:sldId id="278" r:id="rId5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06" autoAdjust="0"/>
    <p:restoredTop sz="94660"/>
  </p:normalViewPr>
  <p:slideViewPr>
    <p:cSldViewPr>
      <p:cViewPr varScale="1">
        <p:scale>
          <a:sx n="61" d="100"/>
          <a:sy n="61" d="100"/>
        </p:scale>
        <p:origin x="-100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1A73D-D330-4C6D-BE06-2A808F284B86}" type="datetimeFigureOut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298AB-9474-4415-870D-636F0831AD21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404517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8C96DF-93E9-4C98-8AFA-255F764F1516}" type="datetimeFigureOut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52DCB-DD3A-45BA-8AF1-D7160F61E4DD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45397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95D4E-F7F6-4118-B178-9CEF300E4982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95B2-5A63-458D-A5E7-EDFFA8FB1ADC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A550-3B60-4325-9A42-CB78E5CAD575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2AE6-2239-4C9C-A256-221F47FB9FFE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8130E-5B14-42EF-949E-D77B2C76D71F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E966D-8FD6-4901-8779-B5890117D783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1234E-A266-4AEE-B858-1890B7921CF1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34C7F-BD27-4F3B-877C-53ED75111105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65F69-2082-4017-8369-A38B9F074B7F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2488A-4874-400E-A29D-F75DA28DA4F1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594A5-3738-4B90-97C0-957FFF76542E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0D5BD-9D31-4ACD-ABE6-827B8BA50BF2}" type="datetime1">
              <a:rPr lang="fr-FR" smtClean="0"/>
              <a:pPr/>
              <a:t>05/02/2018</a:t>
            </a:fld>
            <a:endParaRPr lang="fr-CA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19280-9FC5-41EC-89B5-C08BEFD41360}" type="slidenum">
              <a:rPr lang="fr-CA" smtClean="0"/>
              <a:pPr/>
              <a:t>‹N°›</a:t>
            </a:fld>
            <a:endParaRPr lang="fr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5" Type="http://schemas.openxmlformats.org/officeDocument/2006/relationships/image" Target="../media/image26.wmf"/><Relationship Id="rId10" Type="http://schemas.openxmlformats.org/officeDocument/2006/relationships/image" Target="../media/image2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61.wm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3995936" y="1760041"/>
            <a:ext cx="3911648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Bonjour!</a:t>
            </a:r>
          </a:p>
          <a:p>
            <a:endParaRPr lang="fr-CA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Voici ton 3</a:t>
            </a:r>
            <a:r>
              <a:rPr lang="fr-CA" sz="3200" baseline="30000" dirty="0" smtClean="0">
                <a:latin typeface="Comic Sans MS" pitchFamily="66" charset="0"/>
              </a:rPr>
              <a:t>ème</a:t>
            </a:r>
            <a:r>
              <a:rPr lang="fr-CA" sz="3200" dirty="0" smtClean="0">
                <a:latin typeface="Comic Sans MS" pitchFamily="66" charset="0"/>
              </a:rPr>
              <a:t> CLIC!</a:t>
            </a:r>
            <a:endParaRPr lang="fr-CA" sz="3200" dirty="0">
              <a:latin typeface="Comic Sans MS" pitchFamily="66" charset="0"/>
            </a:endParaRPr>
          </a:p>
          <a:p>
            <a:endParaRPr lang="fr-CA" sz="3200" dirty="0" smtClean="0">
              <a:latin typeface="Comic Sans MS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05810" y="5085184"/>
            <a:ext cx="8208912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Lis une diapositive à la fois 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et fais ce qui est demandé</a:t>
            </a:r>
          </a:p>
          <a:p>
            <a:pPr algn="ctr"/>
            <a:r>
              <a:rPr lang="fr-CA" sz="3000" dirty="0" smtClean="0">
                <a:solidFill>
                  <a:schemeClr val="bg1"/>
                </a:solidFill>
                <a:latin typeface="Comic Sans MS" pitchFamily="66" charset="0"/>
              </a:rPr>
              <a:t>avant d’aller plus loin…</a:t>
            </a:r>
            <a:endParaRPr lang="fr-CA" sz="3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8" name="Picture 2" descr="C:\Users\lpotvin\Pictures\image pps\souris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8" y="439560"/>
            <a:ext cx="3396802" cy="346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5810" y="4128820"/>
            <a:ext cx="81266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2800" dirty="0">
                <a:latin typeface="Comic Sans MS" pitchFamily="66" charset="0"/>
              </a:rPr>
              <a:t>Nous poursuivons notre découverte</a:t>
            </a:r>
          </a:p>
          <a:p>
            <a:r>
              <a:rPr lang="fr-CA" sz="2800" dirty="0">
                <a:latin typeface="Comic Sans MS" pitchFamily="66" charset="0"/>
              </a:rPr>
              <a:t>					  de l’Esprit Saint…</a:t>
            </a:r>
          </a:p>
        </p:txBody>
      </p:sp>
    </p:spTree>
    <p:extLst>
      <p:ext uri="{BB962C8B-B14F-4D97-AF65-F5344CB8AC3E}">
        <p14:creationId xmlns:p14="http://schemas.microsoft.com/office/powerpoint/2010/main" val="335009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71600" y="764704"/>
            <a:ext cx="6970178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sz="2000" dirty="0" smtClean="0">
              <a:latin typeface="Comic Sans MS" pitchFamily="66" charset="0"/>
            </a:endParaRP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Esprit Saint, que fais-tu</a:t>
            </a: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dans le cœur des personnes?</a:t>
            </a:r>
            <a:endParaRPr lang="fr-CA" sz="3600" b="1" dirty="0">
              <a:latin typeface="Comic Sans MS" pitchFamily="66" charset="0"/>
            </a:endParaRPr>
          </a:p>
        </p:txBody>
      </p:sp>
      <p:pic>
        <p:nvPicPr>
          <p:cNvPr id="3076" name="Picture 4" descr="C:\Documents and Settings\IBM\Local Settings\Temporary Internet Files\Content.IE5\2SERVBZL\MC90043440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420888"/>
            <a:ext cx="2415803" cy="3384376"/>
          </a:xfrm>
          <a:prstGeom prst="rect">
            <a:avLst/>
          </a:prstGeom>
          <a:noFill/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IBM\Local Settings\Temporary Internet Files\Content.IE5\ORDNEF2V\MC90043607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85728"/>
            <a:ext cx="4043883" cy="4071966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85720" y="428604"/>
            <a:ext cx="8250977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sz="2800" dirty="0" smtClean="0"/>
          </a:p>
          <a:p>
            <a:r>
              <a:rPr lang="fr-CA" sz="2800" dirty="0" smtClean="0">
                <a:latin typeface="Comic Sans MS" pitchFamily="66" charset="0"/>
              </a:rPr>
              <a:t>Le 2</a:t>
            </a:r>
            <a:r>
              <a:rPr lang="fr-CA" sz="2800" baseline="30000" dirty="0" smtClean="0">
                <a:latin typeface="Comic Sans MS" pitchFamily="66" charset="0"/>
              </a:rPr>
              <a:t>ième</a:t>
            </a:r>
            <a:r>
              <a:rPr lang="fr-CA" sz="2800" dirty="0" smtClean="0">
                <a:latin typeface="Comic Sans MS" pitchFamily="66" charset="0"/>
              </a:rPr>
              <a:t> CLIC nous a donné </a:t>
            </a:r>
          </a:p>
          <a:p>
            <a:r>
              <a:rPr lang="fr-CA" sz="2800" dirty="0" smtClean="0">
                <a:latin typeface="Comic Sans MS" pitchFamily="66" charset="0"/>
              </a:rPr>
              <a:t>des indices en provenance </a:t>
            </a:r>
          </a:p>
          <a:p>
            <a:r>
              <a:rPr lang="fr-CA" sz="2800" dirty="0" smtClean="0">
                <a:latin typeface="Comic Sans MS" pitchFamily="66" charset="0"/>
              </a:rPr>
              <a:t>de la Bible pour répondre </a:t>
            </a:r>
          </a:p>
          <a:p>
            <a:r>
              <a:rPr lang="fr-CA" sz="2800" dirty="0" smtClean="0">
                <a:latin typeface="Comic Sans MS" pitchFamily="66" charset="0"/>
              </a:rPr>
              <a:t>à la question</a:t>
            </a:r>
          </a:p>
          <a:p>
            <a:r>
              <a:rPr lang="fr-CA" sz="2800" dirty="0" smtClean="0">
                <a:latin typeface="Comic Sans MS" pitchFamily="66" charset="0"/>
              </a:rPr>
              <a:t>« Esprit Saint, qui es-tu? »</a:t>
            </a:r>
          </a:p>
          <a:p>
            <a:endParaRPr lang="fr-CA" sz="2800" dirty="0" smtClean="0"/>
          </a:p>
          <a:p>
            <a:endParaRPr lang="fr-CA" sz="2800" dirty="0" smtClean="0"/>
          </a:p>
          <a:p>
            <a:endParaRPr lang="fr-CA" sz="2800" dirty="0" smtClean="0"/>
          </a:p>
          <a:p>
            <a:endParaRPr lang="fr-CA" sz="2800" dirty="0" smtClean="0"/>
          </a:p>
          <a:p>
            <a:pPr algn="ctr"/>
            <a:r>
              <a:rPr lang="fr-CA" sz="2800" dirty="0" smtClean="0">
                <a:latin typeface="Comic Sans MS" pitchFamily="66" charset="0"/>
              </a:rPr>
              <a:t>Maintenant, accueillons ce que l’Esprit fait dans </a:t>
            </a:r>
          </a:p>
          <a:p>
            <a:pPr algn="ctr"/>
            <a:r>
              <a:rPr lang="fr-CA" sz="2800" dirty="0" smtClean="0">
                <a:latin typeface="Comic Sans MS" pitchFamily="66" charset="0"/>
              </a:rPr>
              <a:t>le cœur des personnes qui s’ouvrent </a:t>
            </a:r>
          </a:p>
          <a:p>
            <a:pPr algn="ctr"/>
            <a:r>
              <a:rPr lang="fr-CA" sz="2800" dirty="0" smtClean="0">
                <a:latin typeface="Comic Sans MS" pitchFamily="66" charset="0"/>
              </a:rPr>
              <a:t>à son action et à sa présence.</a:t>
            </a:r>
            <a:endParaRPr lang="fr-CA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307927" y="357166"/>
            <a:ext cx="8836073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L’Esprit Saint est déjà avec toi…</a:t>
            </a:r>
          </a:p>
          <a:p>
            <a:r>
              <a:rPr lang="fr-CA" sz="3200" dirty="0" smtClean="0">
                <a:latin typeface="Comic Sans MS" pitchFamily="66" charset="0"/>
              </a:rPr>
              <a:t>Tu peux le prier et faire équipe </a:t>
            </a:r>
          </a:p>
          <a:p>
            <a:r>
              <a:rPr lang="fr-CA" sz="3200" dirty="0" smtClean="0">
                <a:latin typeface="Comic Sans MS" pitchFamily="66" charset="0"/>
              </a:rPr>
              <a:t>avec lui, consciemment, en disant: </a:t>
            </a:r>
          </a:p>
          <a:p>
            <a:r>
              <a:rPr lang="fr-CA" sz="3200" dirty="0" smtClean="0">
                <a:latin typeface="Comic Sans MS" pitchFamily="66" charset="0"/>
              </a:rPr>
              <a:t>« je crois en l’Esprit Saint ».</a:t>
            </a:r>
          </a:p>
          <a:p>
            <a:endParaRPr lang="fr-CA" sz="3200" dirty="0" smtClean="0"/>
          </a:p>
          <a:p>
            <a:r>
              <a:rPr lang="fr-CA" sz="3200" dirty="0" smtClean="0">
                <a:latin typeface="Comic Sans MS" pitchFamily="66" charset="0"/>
              </a:rPr>
              <a:t>L’Esprit peut t’aider dans ta vie humaine</a:t>
            </a:r>
          </a:p>
          <a:p>
            <a:r>
              <a:rPr lang="fr-CA" sz="3200" dirty="0" smtClean="0">
                <a:latin typeface="Comic Sans MS" pitchFamily="66" charset="0"/>
              </a:rPr>
              <a:t>et spirituelle (ta foi, ta croyance).</a:t>
            </a:r>
          </a:p>
          <a:p>
            <a:endParaRPr lang="fr-CA" sz="3200" dirty="0" smtClean="0"/>
          </a:p>
          <a:p>
            <a:r>
              <a:rPr lang="fr-CA" sz="3200" dirty="0" smtClean="0">
                <a:latin typeface="Comic Sans MS" pitchFamily="66" charset="0"/>
              </a:rPr>
              <a:t>À ta confirmation, ce sera l’occasion pour toi,</a:t>
            </a:r>
          </a:p>
          <a:p>
            <a:r>
              <a:rPr lang="fr-CA" sz="3200" dirty="0" smtClean="0">
                <a:latin typeface="Comic Sans MS" pitchFamily="66" charset="0"/>
              </a:rPr>
              <a:t>dans le cadre spécial de la célébration</a:t>
            </a:r>
          </a:p>
          <a:p>
            <a:r>
              <a:rPr lang="fr-CA" sz="3200" dirty="0" smtClean="0">
                <a:latin typeface="Comic Sans MS" pitchFamily="66" charset="0"/>
              </a:rPr>
              <a:t>de ce sacrement, d’ouvrir ton cœur à l’Esprit</a:t>
            </a:r>
          </a:p>
          <a:p>
            <a:r>
              <a:rPr lang="fr-CA" sz="3200" dirty="0" smtClean="0">
                <a:latin typeface="Comic Sans MS" pitchFamily="66" charset="0"/>
              </a:rPr>
              <a:t>pour lui demander de renouveler ses dons…</a:t>
            </a:r>
            <a:endParaRPr lang="fr-CA" sz="3200" dirty="0">
              <a:latin typeface="Comic Sans MS" pitchFamily="66" charset="0"/>
            </a:endParaRPr>
          </a:p>
        </p:txBody>
      </p:sp>
      <p:pic>
        <p:nvPicPr>
          <p:cNvPr id="2050" name="Picture 2" descr="C:\Documents and Settings\IBM\Local Settings\Temporary Internet Files\Content.IE5\I101EG86\MC900434748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285728"/>
            <a:ext cx="2285714" cy="22857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5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51520" y="357165"/>
            <a:ext cx="8775159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À la confirmation, ce sera comme si</a:t>
            </a:r>
          </a:p>
          <a:p>
            <a:r>
              <a:rPr lang="fr-CA" sz="3200" dirty="0" smtClean="0">
                <a:latin typeface="Comic Sans MS" pitchFamily="66" charset="0"/>
              </a:rPr>
              <a:t>tu recevais « un nouveau téléchargement »</a:t>
            </a:r>
          </a:p>
          <a:p>
            <a:r>
              <a:rPr lang="fr-CA" sz="3200" dirty="0" smtClean="0">
                <a:latin typeface="Comic Sans MS" pitchFamily="66" charset="0"/>
              </a:rPr>
              <a:t>des dons de l’Esprit Saint.</a:t>
            </a:r>
          </a:p>
          <a:p>
            <a:endParaRPr lang="fr-CA" sz="3200" dirty="0" smtClean="0"/>
          </a:p>
          <a:p>
            <a:endParaRPr lang="fr-CA" sz="3200" dirty="0" smtClean="0"/>
          </a:p>
          <a:p>
            <a:endParaRPr lang="fr-CA" sz="3200" dirty="0" smtClean="0"/>
          </a:p>
          <a:p>
            <a:endParaRPr lang="fr-CA" sz="3200" dirty="0" smtClean="0"/>
          </a:p>
          <a:p>
            <a:endParaRPr lang="fr-CA" sz="3200" dirty="0" smtClean="0"/>
          </a:p>
          <a:p>
            <a:r>
              <a:rPr lang="fr-CA" sz="3200" dirty="0" smtClean="0">
                <a:latin typeface="Comic Sans MS" pitchFamily="66" charset="0"/>
              </a:rPr>
              <a:t>Dans la célébration de ta confirmation,</a:t>
            </a:r>
          </a:p>
          <a:p>
            <a:r>
              <a:rPr lang="fr-CA" sz="3200" dirty="0" smtClean="0">
                <a:latin typeface="Comic Sans MS" pitchFamily="66" charset="0"/>
              </a:rPr>
              <a:t>il y aura des gestes, accompagnés de paroles,</a:t>
            </a:r>
          </a:p>
          <a:p>
            <a:r>
              <a:rPr lang="fr-CA" sz="3200" dirty="0" smtClean="0">
                <a:latin typeface="Comic Sans MS" pitchFamily="66" charset="0"/>
              </a:rPr>
              <a:t>qui viendront te faire prendre conscience</a:t>
            </a:r>
          </a:p>
          <a:p>
            <a:r>
              <a:rPr lang="fr-CA" sz="3200" dirty="0" smtClean="0">
                <a:latin typeface="Comic Sans MS" pitchFamily="66" charset="0"/>
              </a:rPr>
              <a:t>que l’Esprit Saint est bel et bien avec toi.</a:t>
            </a:r>
          </a:p>
          <a:p>
            <a:endParaRPr lang="fr-CA" sz="3200" dirty="0" smtClean="0"/>
          </a:p>
        </p:txBody>
      </p:sp>
      <p:pic>
        <p:nvPicPr>
          <p:cNvPr id="6" name="Image 5" descr="colombe vitrail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1500174"/>
            <a:ext cx="3142970" cy="2619142"/>
          </a:xfrm>
          <a:prstGeom prst="rect">
            <a:avLst/>
          </a:prstGeom>
        </p:spPr>
      </p:pic>
      <p:pic>
        <p:nvPicPr>
          <p:cNvPr id="5122" name="Picture 2" descr="C:\Documents and Settings\IBM\Local Settings\Temporary Internet Files\Content.IE5\MC7FE9A6\MC900431543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2214554"/>
            <a:ext cx="2286521" cy="1867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donmagazine.ca/wp-content/uploads/operation-enfant-soleil-300x2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1" y="2000240"/>
            <a:ext cx="3092093" cy="2071702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6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146024" y="285728"/>
            <a:ext cx="8728672" cy="6247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dirty="0" smtClean="0">
                <a:latin typeface="Comic Sans MS" pitchFamily="66" charset="0"/>
              </a:rPr>
              <a:t>Un don, c’est gratuit!</a:t>
            </a:r>
          </a:p>
          <a:p>
            <a:r>
              <a:rPr lang="fr-CA" sz="3600" dirty="0" smtClean="0">
                <a:latin typeface="Comic Sans MS" pitchFamily="66" charset="0"/>
              </a:rPr>
              <a:t>Et un don, ça sert à quelque chose…</a:t>
            </a:r>
          </a:p>
          <a:p>
            <a:endParaRPr lang="fr-CA" sz="2000" dirty="0" smtClean="0"/>
          </a:p>
          <a:p>
            <a:endParaRPr lang="fr-CA" sz="2000" dirty="0" smtClean="0"/>
          </a:p>
          <a:p>
            <a:endParaRPr lang="fr-CA" sz="2000" dirty="0" smtClean="0"/>
          </a:p>
          <a:p>
            <a:endParaRPr lang="fr-CA" sz="2000" dirty="0" smtClean="0"/>
          </a:p>
          <a:p>
            <a:endParaRPr lang="fr-CA" sz="2000" dirty="0" smtClean="0"/>
          </a:p>
          <a:p>
            <a:endParaRPr lang="fr-CA" sz="2000" dirty="0" smtClean="0"/>
          </a:p>
          <a:p>
            <a:endParaRPr lang="fr-CA" sz="2000" dirty="0" smtClean="0"/>
          </a:p>
          <a:p>
            <a:endParaRPr lang="fr-CA" sz="2000" dirty="0" smtClean="0"/>
          </a:p>
          <a:p>
            <a:endParaRPr lang="fr-CA" sz="2000" dirty="0" smtClean="0"/>
          </a:p>
          <a:p>
            <a:endParaRPr lang="fr-CA" sz="2000" dirty="0" smtClean="0"/>
          </a:p>
          <a:p>
            <a:endParaRPr lang="fr-CA" sz="2000" dirty="0" smtClean="0"/>
          </a:p>
          <a:p>
            <a:r>
              <a:rPr lang="fr-CA" sz="3600" dirty="0" smtClean="0">
                <a:latin typeface="Comic Sans MS" pitchFamily="66" charset="0"/>
              </a:rPr>
              <a:t>Lorsque l’on fait un don à un organisme,</a:t>
            </a:r>
          </a:p>
          <a:p>
            <a:r>
              <a:rPr lang="fr-CA" sz="3600" dirty="0" smtClean="0">
                <a:latin typeface="Comic Sans MS" pitchFamily="66" charset="0"/>
              </a:rPr>
              <a:t>ce don va aider cet organisme à réaliser</a:t>
            </a:r>
          </a:p>
          <a:p>
            <a:r>
              <a:rPr lang="fr-CA" sz="3600" dirty="0" smtClean="0">
                <a:latin typeface="Comic Sans MS" pitchFamily="66" charset="0"/>
              </a:rPr>
              <a:t>sa </a:t>
            </a:r>
            <a:r>
              <a:rPr lang="fr-CA" sz="3600" u="sng" dirty="0" smtClean="0">
                <a:latin typeface="Comic Sans MS" pitchFamily="66" charset="0"/>
              </a:rPr>
              <a:t>mission</a:t>
            </a:r>
            <a:r>
              <a:rPr lang="fr-CA" sz="3600" dirty="0" smtClean="0">
                <a:latin typeface="Comic Sans MS" pitchFamily="66" charset="0"/>
              </a:rPr>
              <a:t>…</a:t>
            </a:r>
            <a:endParaRPr lang="fr-CA" sz="3200" dirty="0">
              <a:latin typeface="Comic Sans MS" pitchFamily="66" charset="0"/>
            </a:endParaRPr>
          </a:p>
        </p:txBody>
      </p:sp>
      <p:pic>
        <p:nvPicPr>
          <p:cNvPr id="4102" name="Picture 6" descr="C:\Documents and Settings\IBM\Local Settings\Temporary Internet Files\Content.IE5\SF9T96BW\MC90044153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643050"/>
            <a:ext cx="3456044" cy="2000264"/>
          </a:xfrm>
          <a:prstGeom prst="rect">
            <a:avLst/>
          </a:prstGeom>
          <a:noFill/>
        </p:spPr>
      </p:pic>
      <p:cxnSp>
        <p:nvCxnSpPr>
          <p:cNvPr id="16" name="Connecteur en arc 15"/>
          <p:cNvCxnSpPr>
            <a:stCxn id="4102" idx="3"/>
          </p:cNvCxnSpPr>
          <p:nvPr/>
        </p:nvCxnSpPr>
        <p:spPr>
          <a:xfrm>
            <a:off x="3884640" y="2643182"/>
            <a:ext cx="1687492" cy="571504"/>
          </a:xfrm>
          <a:prstGeom prst="curvedConnector3">
            <a:avLst>
              <a:gd name="adj1" fmla="val 50000"/>
            </a:avLst>
          </a:prstGeom>
          <a:ln w="635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Documents and Settings\IBM\Local Settings\Temporary Internet Files\Content.IE5\J5J7TTLY\MP90043084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1571612"/>
            <a:ext cx="2086195" cy="2844559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7</a:t>
            </a:fld>
            <a:endParaRPr lang="fr-CA" dirty="0"/>
          </a:p>
        </p:txBody>
      </p:sp>
      <p:pic>
        <p:nvPicPr>
          <p:cNvPr id="6146" name="Picture 2" descr="C:\Documents and Settings\IBM\Local Settings\Temporary Internet Files\Content.IE5\T6I17HIE\MC90043819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2214554"/>
            <a:ext cx="1761540" cy="2481266"/>
          </a:xfrm>
          <a:prstGeom prst="rect">
            <a:avLst/>
          </a:prstGeom>
          <a:noFill/>
        </p:spPr>
      </p:pic>
      <p:pic>
        <p:nvPicPr>
          <p:cNvPr id="6148" name="Picture 4" descr="C:\Documents and Settings\IBM\Local Settings\Temporary Internet Files\Content.IE5\CPPWRCSI\MP900409103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3214686"/>
            <a:ext cx="1857364" cy="1857364"/>
          </a:xfrm>
          <a:prstGeom prst="rect">
            <a:avLst/>
          </a:prstGeom>
          <a:noFill/>
        </p:spPr>
      </p:pic>
      <p:pic>
        <p:nvPicPr>
          <p:cNvPr id="6149" name="Picture 5" descr="C:\Documents and Settings\IBM\Local Settings\Temporary Internet Files\Content.IE5\3ZTNXH7Q\MC900290169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3429000"/>
            <a:ext cx="1943477" cy="1691489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285720" y="285728"/>
            <a:ext cx="857256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 smtClean="0">
                <a:latin typeface="Comic Sans MS" pitchFamily="66" charset="0"/>
              </a:rPr>
              <a:t>On dit parfois: « cette personne</a:t>
            </a:r>
          </a:p>
          <a:p>
            <a:r>
              <a:rPr lang="fr-CA" sz="3600" dirty="0" smtClean="0">
                <a:latin typeface="Comic Sans MS" pitchFamily="66" charset="0"/>
              </a:rPr>
              <a:t>a un don particulier. Elle chante bien</a:t>
            </a:r>
          </a:p>
          <a:p>
            <a:r>
              <a:rPr lang="fr-CA" sz="3600" dirty="0" smtClean="0">
                <a:latin typeface="Comic Sans MS" pitchFamily="66" charset="0"/>
              </a:rPr>
              <a:t>elle s’exprime bien, elle dessine bien…».</a:t>
            </a:r>
          </a:p>
          <a:p>
            <a:endParaRPr lang="fr-CA" sz="3600" dirty="0" smtClean="0">
              <a:latin typeface="Comic Sans MS" pitchFamily="66" charset="0"/>
            </a:endParaRPr>
          </a:p>
          <a:p>
            <a:endParaRPr lang="fr-CA" sz="3600" dirty="0" smtClean="0">
              <a:latin typeface="Comic Sans MS" pitchFamily="66" charset="0"/>
            </a:endParaRPr>
          </a:p>
          <a:p>
            <a:endParaRPr lang="fr-CA" sz="3600" dirty="0" smtClean="0">
              <a:latin typeface="Comic Sans MS" pitchFamily="66" charset="0"/>
            </a:endParaRPr>
          </a:p>
          <a:p>
            <a:endParaRPr lang="fr-CA" sz="3600" dirty="0" smtClean="0">
              <a:latin typeface="Comic Sans MS" pitchFamily="66" charset="0"/>
            </a:endParaRPr>
          </a:p>
          <a:p>
            <a:endParaRPr lang="fr-CA" sz="3600" dirty="0" smtClean="0">
              <a:latin typeface="Comic Sans MS" pitchFamily="66" charset="0"/>
            </a:endParaRPr>
          </a:p>
          <a:p>
            <a:endParaRPr lang="fr-CA" sz="3600" dirty="0" smtClean="0">
              <a:latin typeface="Comic Sans MS" pitchFamily="66" charset="0"/>
            </a:endParaRPr>
          </a:p>
          <a:p>
            <a:pPr algn="ctr"/>
            <a:r>
              <a:rPr lang="fr-CA" sz="3600" dirty="0" smtClean="0">
                <a:latin typeface="Comic Sans MS" pitchFamily="66" charset="0"/>
              </a:rPr>
              <a:t>Et ces dons peuvent servir</a:t>
            </a:r>
          </a:p>
          <a:p>
            <a:pPr algn="ctr"/>
            <a:r>
              <a:rPr lang="fr-CA" sz="3600" dirty="0" smtClean="0">
                <a:latin typeface="Comic Sans MS" pitchFamily="66" charset="0"/>
              </a:rPr>
              <a:t>à </a:t>
            </a:r>
            <a:r>
              <a:rPr lang="fr-CA" sz="3600" u="sng" dirty="0" smtClean="0">
                <a:latin typeface="Comic Sans MS" pitchFamily="66" charset="0"/>
              </a:rPr>
              <a:t>embellir</a:t>
            </a:r>
            <a:r>
              <a:rPr lang="fr-CA" sz="3600" dirty="0" smtClean="0">
                <a:latin typeface="Comic Sans MS" pitchFamily="66" charset="0"/>
              </a:rPr>
              <a:t> le monde…</a:t>
            </a:r>
            <a:endParaRPr lang="fr-CA" sz="36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8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214290"/>
            <a:ext cx="864399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dirty="0" smtClean="0">
                <a:latin typeface="Comic Sans MS" pitchFamily="66" charset="0"/>
              </a:rPr>
              <a:t>Les dons de l’Esprit vont dans ce sens…</a:t>
            </a:r>
          </a:p>
          <a:p>
            <a:endParaRPr lang="fr-CA" sz="32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Ils servent à soutenir la </a:t>
            </a:r>
            <a:r>
              <a:rPr lang="fr-CA" sz="3200" u="sng" dirty="0" smtClean="0">
                <a:latin typeface="Comic Sans MS" pitchFamily="66" charset="0"/>
              </a:rPr>
              <a:t>mission</a:t>
            </a:r>
          </a:p>
          <a:p>
            <a:r>
              <a:rPr lang="fr-CA" sz="3200" dirty="0" smtClean="0">
                <a:latin typeface="Comic Sans MS" pitchFamily="66" charset="0"/>
              </a:rPr>
              <a:t>que Dieu nous confie…</a:t>
            </a:r>
          </a:p>
          <a:p>
            <a:endParaRPr lang="fr-CA" sz="40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Ils servent à </a:t>
            </a:r>
            <a:r>
              <a:rPr lang="fr-CA" sz="3200" u="sng" dirty="0" smtClean="0">
                <a:latin typeface="Comic Sans MS" pitchFamily="66" charset="0"/>
              </a:rPr>
              <a:t>embellir</a:t>
            </a:r>
          </a:p>
          <a:p>
            <a:r>
              <a:rPr lang="fr-CA" sz="3200" dirty="0" smtClean="0">
                <a:latin typeface="Comic Sans MS" pitchFamily="66" charset="0"/>
              </a:rPr>
              <a:t>le monde par nos actions,</a:t>
            </a:r>
          </a:p>
          <a:p>
            <a:r>
              <a:rPr lang="fr-CA" sz="3200" dirty="0" smtClean="0">
                <a:latin typeface="Comic Sans MS" pitchFamily="66" charset="0"/>
              </a:rPr>
              <a:t>nos choix et ce que nous</a:t>
            </a:r>
          </a:p>
          <a:p>
            <a:r>
              <a:rPr lang="fr-CA" sz="3200" dirty="0" smtClean="0">
                <a:latin typeface="Comic Sans MS" pitchFamily="66" charset="0"/>
              </a:rPr>
              <a:t>sommes. </a:t>
            </a:r>
          </a:p>
          <a:p>
            <a:endParaRPr lang="fr-CA" sz="4000" dirty="0" smtClean="0">
              <a:latin typeface="Comic Sans MS" pitchFamily="66" charset="0"/>
            </a:endParaRPr>
          </a:p>
          <a:p>
            <a:r>
              <a:rPr lang="fr-CA" sz="3200" dirty="0" smtClean="0">
                <a:latin typeface="Comic Sans MS" pitchFamily="66" charset="0"/>
              </a:rPr>
              <a:t>Ainsi, le monde sera plus beau!</a:t>
            </a:r>
            <a:endParaRPr lang="fr-CA" sz="3200" dirty="0">
              <a:latin typeface="Comic Sans MS" pitchFamily="66" charset="0"/>
            </a:endParaRPr>
          </a:p>
        </p:txBody>
      </p:sp>
      <p:pic>
        <p:nvPicPr>
          <p:cNvPr id="7174" name="Picture 6" descr="C:\Documents and Settings\IBM\Local Settings\Temporary Internet Files\Content.IE5\MC7FE9A6\MC90043822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1928801"/>
            <a:ext cx="3500462" cy="3494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000232" y="1928802"/>
            <a:ext cx="60308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000" dirty="0" smtClean="0">
                <a:latin typeface="Comic Sans MS" pitchFamily="66" charset="0"/>
              </a:rPr>
              <a:t>Je te les présente dans ce CLIC.</a:t>
            </a:r>
            <a:endParaRPr lang="fr-CA" sz="3000" u="sng" dirty="0" smtClean="0">
              <a:latin typeface="Comic Sans MS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214282" y="285728"/>
            <a:ext cx="87154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800" b="1" dirty="0" smtClean="0">
                <a:latin typeface="Comic Sans MS" pitchFamily="66" charset="0"/>
              </a:rPr>
              <a:t>Il y a sept dons de l’Esprit…</a:t>
            </a:r>
            <a:endParaRPr lang="fr-CA" sz="4800" b="1" dirty="0">
              <a:latin typeface="Comic Sans MS" pitchFamily="66" charset="0"/>
            </a:endParaRPr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9</a:t>
            </a:fld>
            <a:endParaRPr lang="fr-CA" dirty="0"/>
          </a:p>
        </p:txBody>
      </p:sp>
      <p:pic>
        <p:nvPicPr>
          <p:cNvPr id="13" name="Picture 4" descr="C:\Documents and Settings\IBM\Local Settings\Temporary Internet Files\Content.IE5\6LGGB05J\MC90044042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736"/>
            <a:ext cx="1235530" cy="1301034"/>
          </a:xfrm>
          <a:prstGeom prst="rect">
            <a:avLst/>
          </a:prstGeom>
          <a:noFill/>
        </p:spPr>
      </p:pic>
      <p:sp>
        <p:nvSpPr>
          <p:cNvPr id="15" name="ZoneTexte 14"/>
          <p:cNvSpPr txBox="1"/>
          <p:nvPr/>
        </p:nvSpPr>
        <p:spPr>
          <a:xfrm>
            <a:off x="2233469" y="2786058"/>
            <a:ext cx="5751896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000" dirty="0" smtClean="0">
                <a:latin typeface="Comic Sans MS" pitchFamily="66" charset="0"/>
              </a:rPr>
              <a:t>Tu devras, dans ce 3</a:t>
            </a:r>
            <a:r>
              <a:rPr lang="fr-CA" sz="3000" baseline="30000" dirty="0" smtClean="0">
                <a:latin typeface="Comic Sans MS" pitchFamily="66" charset="0"/>
              </a:rPr>
              <a:t>ième</a:t>
            </a:r>
            <a:r>
              <a:rPr lang="fr-CA" sz="3000" dirty="0" smtClean="0">
                <a:latin typeface="Comic Sans MS" pitchFamily="66" charset="0"/>
              </a:rPr>
              <a:t>  CLIC, </a:t>
            </a:r>
          </a:p>
          <a:p>
            <a:r>
              <a:rPr lang="fr-CA" sz="3000" dirty="0" smtClean="0">
                <a:latin typeface="Comic Sans MS" pitchFamily="66" charset="0"/>
              </a:rPr>
              <a:t>m’écrire les 7 dons de l’Esprit</a:t>
            </a:r>
          </a:p>
          <a:p>
            <a:r>
              <a:rPr lang="fr-CA" sz="3000" dirty="0" smtClean="0">
                <a:latin typeface="Comic Sans MS" pitchFamily="66" charset="0"/>
              </a:rPr>
              <a:t>dans un certain ordre.</a:t>
            </a:r>
          </a:p>
          <a:p>
            <a:endParaRPr lang="fr-CA" sz="3000" dirty="0">
              <a:latin typeface="Comic Sans MS" pitchFamily="66" charset="0"/>
            </a:endParaRPr>
          </a:p>
          <a:p>
            <a:endParaRPr lang="fr-CA" sz="3000" dirty="0">
              <a:latin typeface="Comic Sans MS" pitchFamily="66" charset="0"/>
            </a:endParaRPr>
          </a:p>
        </p:txBody>
      </p:sp>
      <p:pic>
        <p:nvPicPr>
          <p:cNvPr id="16" name="Picture 1" descr="C:\Documents and Settings\IBM\Local Settings\Temporary Internet Files\Content.IE5\3ZTNXH7Q\MC900434929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786058"/>
            <a:ext cx="1828572" cy="18285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436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10</a:t>
            </a:fld>
            <a:endParaRPr lang="fr-CA" dirty="0"/>
          </a:p>
        </p:txBody>
      </p:sp>
      <p:pic>
        <p:nvPicPr>
          <p:cNvPr id="7" name="Picture 2" descr="C:\Documents and Settings\IBM\Local Settings\Temporary Internet Files\Content.IE5\Q0NBHGWT\MC90023442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082390"/>
            <a:ext cx="1417087" cy="1500198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1571604" y="1357298"/>
            <a:ext cx="7730001" cy="1431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900" dirty="0" smtClean="0">
                <a:latin typeface="Comic Sans MS" pitchFamily="66" charset="0"/>
              </a:rPr>
              <a:t>    Tu devras aussi m’écrire </a:t>
            </a:r>
          </a:p>
          <a:p>
            <a:r>
              <a:rPr lang="fr-CA" sz="2900" dirty="0" smtClean="0">
                <a:latin typeface="Comic Sans MS" pitchFamily="66" charset="0"/>
              </a:rPr>
              <a:t>    ta réflexion à la question:</a:t>
            </a:r>
          </a:p>
          <a:p>
            <a:r>
              <a:rPr lang="fr-CA" sz="2900" dirty="0" smtClean="0">
                <a:latin typeface="Comic Sans MS" pitchFamily="66" charset="0"/>
              </a:rPr>
              <a:t>« Pourquoi je veux faire ma confirmation? »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838795" y="3071811"/>
            <a:ext cx="6761787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900" dirty="0" smtClean="0">
                <a:latin typeface="Comic Sans MS" pitchFamily="66" charset="0"/>
              </a:rPr>
              <a:t>Ta réponse sera envoyée à</a:t>
            </a:r>
          </a:p>
          <a:p>
            <a:r>
              <a:rPr lang="fr-CA" sz="2900" dirty="0">
                <a:latin typeface="Comic Sans MS" pitchFamily="66" charset="0"/>
              </a:rPr>
              <a:t>l</a:t>
            </a:r>
            <a:r>
              <a:rPr lang="fr-CA" sz="2900" dirty="0" smtClean="0">
                <a:latin typeface="Comic Sans MS" pitchFamily="66" charset="0"/>
              </a:rPr>
              <a:t>’évêque de notre diocèse ou au prêtre</a:t>
            </a:r>
          </a:p>
          <a:p>
            <a:r>
              <a:rPr lang="fr-CA" sz="2900" dirty="0" smtClean="0">
                <a:latin typeface="Comic Sans MS" pitchFamily="66" charset="0"/>
              </a:rPr>
              <a:t>qui, au nom de l’évêque, te fera vivre</a:t>
            </a:r>
          </a:p>
          <a:p>
            <a:r>
              <a:rPr lang="fr-CA" sz="2900" dirty="0" smtClean="0">
                <a:latin typeface="Comic Sans MS" pitchFamily="66" charset="0"/>
              </a:rPr>
              <a:t>la célébration de ta confirmation…</a:t>
            </a:r>
          </a:p>
          <a:p>
            <a:endParaRPr lang="fr-CA" sz="2900" dirty="0">
              <a:latin typeface="Comic Sans MS" pitchFamily="66" charset="0"/>
            </a:endParaRPr>
          </a:p>
        </p:txBody>
      </p:sp>
      <p:pic>
        <p:nvPicPr>
          <p:cNvPr id="10" name="Picture 4" descr="C:\Documents and Settings\IBM\Local Settings\Temporary Internet Files\Content.IE5\6LGGB05J\MC900440428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736"/>
            <a:ext cx="1235530" cy="1301034"/>
          </a:xfrm>
          <a:prstGeom prst="rect">
            <a:avLst/>
          </a:prstGeom>
          <a:noFill/>
        </p:spPr>
      </p:pic>
      <p:sp>
        <p:nvSpPr>
          <p:cNvPr id="11" name="ZoneTexte 10"/>
          <p:cNvSpPr txBox="1"/>
          <p:nvPr/>
        </p:nvSpPr>
        <p:spPr>
          <a:xfrm>
            <a:off x="0" y="285728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b="1" dirty="0" smtClean="0">
                <a:latin typeface="Comic Sans MS" pitchFamily="66" charset="0"/>
              </a:rPr>
              <a:t>Pourquoi veux-tu faire ta confirmation?</a:t>
            </a:r>
            <a:endParaRPr lang="fr-CA" sz="36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7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281" y="428604"/>
            <a:ext cx="8929719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 smtClean="0">
                <a:latin typeface="Comic Sans MS" pitchFamily="66" charset="0"/>
              </a:rPr>
              <a:t>L’évêque est </a:t>
            </a:r>
          </a:p>
          <a:p>
            <a:r>
              <a:rPr lang="fr-CA" sz="3600" dirty="0" smtClean="0">
                <a:latin typeface="Comic Sans MS" pitchFamily="66" charset="0"/>
              </a:rPr>
              <a:t> «le chef» de l’église </a:t>
            </a:r>
          </a:p>
          <a:p>
            <a:r>
              <a:rPr lang="fr-CA" sz="3600" dirty="0" smtClean="0">
                <a:latin typeface="Comic Sans MS" pitchFamily="66" charset="0"/>
              </a:rPr>
              <a:t>dans notre région.</a:t>
            </a:r>
          </a:p>
          <a:p>
            <a:endParaRPr lang="fr-CA" sz="3600" dirty="0" smtClean="0">
              <a:latin typeface="Comic Sans MS" pitchFamily="66" charset="0"/>
            </a:endParaRPr>
          </a:p>
          <a:p>
            <a:r>
              <a:rPr lang="fr-CA" sz="3600" dirty="0" smtClean="0">
                <a:latin typeface="Comic Sans MS" pitchFamily="66" charset="0"/>
              </a:rPr>
              <a:t>Il est responsable </a:t>
            </a:r>
          </a:p>
          <a:p>
            <a:r>
              <a:rPr lang="fr-CA" sz="3600" dirty="0" smtClean="0">
                <a:latin typeface="Comic Sans MS" pitchFamily="66" charset="0"/>
              </a:rPr>
              <a:t>d’accompagner </a:t>
            </a:r>
          </a:p>
          <a:p>
            <a:r>
              <a:rPr lang="fr-CA" sz="3600" dirty="0" smtClean="0">
                <a:latin typeface="Comic Sans MS" pitchFamily="66" charset="0"/>
              </a:rPr>
              <a:t>tous les baptisés sur le chemin de la foi.</a:t>
            </a:r>
          </a:p>
          <a:p>
            <a:endParaRPr lang="fr-CA" sz="3600" dirty="0" smtClean="0">
              <a:latin typeface="Comic Sans MS" pitchFamily="66" charset="0"/>
            </a:endParaRPr>
          </a:p>
          <a:p>
            <a:r>
              <a:rPr lang="fr-CA" sz="3600" dirty="0" smtClean="0">
                <a:latin typeface="Comic Sans MS" pitchFamily="66" charset="0"/>
              </a:rPr>
              <a:t>On peut dire qu’il est le bras droit,</a:t>
            </a:r>
          </a:p>
          <a:p>
            <a:r>
              <a:rPr lang="fr-CA" sz="3600" dirty="0" smtClean="0">
                <a:latin typeface="Comic Sans MS" pitchFamily="66" charset="0"/>
              </a:rPr>
              <a:t>	 du Pape François ici chez-nous!</a:t>
            </a:r>
          </a:p>
          <a:p>
            <a:endParaRPr lang="fr-CA" sz="3600" dirty="0">
              <a:latin typeface="Comic Sans MS" pitchFamily="66" charset="0"/>
            </a:endParaRPr>
          </a:p>
          <a:p>
            <a:endParaRPr lang="fr-CA" sz="3600" dirty="0" smtClean="0">
              <a:latin typeface="Comic Sans MS" pitchFamily="66" charset="0"/>
            </a:endParaRPr>
          </a:p>
          <a:p>
            <a:endParaRPr lang="fr-CA" dirty="0"/>
          </a:p>
        </p:txBody>
      </p:sp>
      <p:sp>
        <p:nvSpPr>
          <p:cNvPr id="4" name="ZoneTexte 3"/>
          <p:cNvSpPr txBox="1"/>
          <p:nvPr/>
        </p:nvSpPr>
        <p:spPr>
          <a:xfrm>
            <a:off x="6214288" y="2857496"/>
            <a:ext cx="2679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CA" sz="1400" dirty="0" smtClean="0"/>
              <a:t>Monseigneur René Guay</a:t>
            </a:r>
          </a:p>
          <a:p>
            <a:pPr algn="r"/>
            <a:r>
              <a:rPr lang="fr-CA" sz="1400" dirty="0" smtClean="0"/>
              <a:t>Évêque du diocèse de Chicoutimi</a:t>
            </a:r>
            <a:endParaRPr lang="fr-CA" sz="1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11</a:t>
            </a:fld>
            <a:endParaRPr lang="fr-CA" dirty="0"/>
          </a:p>
        </p:txBody>
      </p:sp>
      <p:pic>
        <p:nvPicPr>
          <p:cNvPr id="1026" name="Picture 2" descr="C:\Users\lpotvin\Pictures\MGR-RENE-GUA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28604"/>
            <a:ext cx="1822326" cy="225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12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4281" y="428604"/>
            <a:ext cx="8929719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 smtClean="0">
                <a:latin typeface="Comic Sans MS" pitchFamily="66" charset="0"/>
              </a:rPr>
              <a:t>L’évêque a aussi choisi</a:t>
            </a:r>
          </a:p>
          <a:p>
            <a:r>
              <a:rPr lang="fr-CA" sz="3600" dirty="0" smtClean="0">
                <a:latin typeface="Comic Sans MS" pitchFamily="66" charset="0"/>
              </a:rPr>
              <a:t>un prêtre, qui travaille </a:t>
            </a:r>
          </a:p>
          <a:p>
            <a:r>
              <a:rPr lang="fr-CA" sz="3600" dirty="0" smtClean="0">
                <a:latin typeface="Comic Sans MS" pitchFamily="66" charset="0"/>
              </a:rPr>
              <a:t>avec lui, pour te confirmer</a:t>
            </a:r>
          </a:p>
          <a:p>
            <a:r>
              <a:rPr lang="fr-CA" sz="3600" dirty="0" smtClean="0">
                <a:latin typeface="Comic Sans MS" pitchFamily="66" charset="0"/>
              </a:rPr>
              <a:t>en son nom.</a:t>
            </a:r>
          </a:p>
          <a:p>
            <a:endParaRPr lang="fr-CA" sz="3600" dirty="0" smtClean="0">
              <a:latin typeface="Comic Sans MS" pitchFamily="66" charset="0"/>
            </a:endParaRPr>
          </a:p>
          <a:p>
            <a:r>
              <a:rPr lang="fr-CA" sz="3600" dirty="0" smtClean="0">
                <a:latin typeface="Comic Sans MS" pitchFamily="66" charset="0"/>
              </a:rPr>
              <a:t>L’ évêque ou l‘abbé Dumais</a:t>
            </a:r>
          </a:p>
          <a:p>
            <a:r>
              <a:rPr lang="fr-CA" sz="3600" dirty="0" smtClean="0">
                <a:latin typeface="Comic Sans MS" pitchFamily="66" charset="0"/>
              </a:rPr>
              <a:t>seront comme </a:t>
            </a:r>
          </a:p>
          <a:p>
            <a:r>
              <a:rPr lang="fr-CA" sz="3600" dirty="0" smtClean="0">
                <a:latin typeface="Comic Sans MS" pitchFamily="66" charset="0"/>
              </a:rPr>
              <a:t>« le chef d’orchestre » de</a:t>
            </a:r>
          </a:p>
          <a:p>
            <a:r>
              <a:rPr lang="fr-CA" sz="3600" dirty="0" smtClean="0">
                <a:latin typeface="Comic Sans MS" pitchFamily="66" charset="0"/>
              </a:rPr>
              <a:t>notre célébration de confirmation.</a:t>
            </a:r>
          </a:p>
          <a:p>
            <a:endParaRPr lang="fr-CA" sz="3600" dirty="0">
              <a:latin typeface="Comic Sans MS" pitchFamily="66" charset="0"/>
            </a:endParaRPr>
          </a:p>
          <a:p>
            <a:r>
              <a:rPr lang="fr-CA" sz="3600" dirty="0" smtClean="0">
                <a:latin typeface="Comic Sans MS" pitchFamily="66" charset="0"/>
              </a:rPr>
              <a:t>Tu seras confirmé au nom de l’évêque.</a:t>
            </a:r>
          </a:p>
          <a:p>
            <a:endParaRPr lang="fr-CA" sz="3600" dirty="0">
              <a:latin typeface="Comic Sans MS" pitchFamily="66" charset="0"/>
            </a:endParaRPr>
          </a:p>
          <a:p>
            <a:endParaRPr lang="fr-CA" sz="3600" dirty="0" smtClean="0">
              <a:latin typeface="Comic Sans MS" pitchFamily="66" charset="0"/>
            </a:endParaRPr>
          </a:p>
          <a:p>
            <a:endParaRPr lang="fr-CA" dirty="0"/>
          </a:p>
        </p:txBody>
      </p:sp>
      <p:sp>
        <p:nvSpPr>
          <p:cNvPr id="4" name="ZoneTexte 3"/>
          <p:cNvSpPr txBox="1"/>
          <p:nvPr/>
        </p:nvSpPr>
        <p:spPr>
          <a:xfrm>
            <a:off x="5630410" y="3899126"/>
            <a:ext cx="3168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CA" sz="1400" dirty="0" smtClean="0"/>
              <a:t>L’abbé Émilien Dumais, prêtre</a:t>
            </a:r>
          </a:p>
          <a:p>
            <a:pPr algn="r"/>
            <a:r>
              <a:rPr lang="fr-CA" sz="1400" dirty="0" smtClean="0"/>
              <a:t>Vicaire général du diocèse de Chicoutimi</a:t>
            </a:r>
            <a:endParaRPr lang="fr-CA" sz="14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4827A3-F9B8-414D-8AAC-52E9E42024F9}" type="slidenum">
              <a:rPr lang="fr-CA" smtClean="0"/>
              <a:pPr>
                <a:defRPr/>
              </a:pPr>
              <a:t>12</a:t>
            </a:fld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19" t="16576" r="7653"/>
          <a:stretch/>
        </p:blipFill>
        <p:spPr bwMode="auto">
          <a:xfrm>
            <a:off x="6012160" y="275132"/>
            <a:ext cx="2786601" cy="362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41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13</a:t>
            </a:fld>
            <a:endParaRPr lang="fr-CA" dirty="0"/>
          </a:p>
        </p:txBody>
      </p:sp>
      <p:pic>
        <p:nvPicPr>
          <p:cNvPr id="3074" name="Picture 2" descr="C:\Documents and Settings\IBM\Local Settings\Temporary Internet Files\Content.IE5\3ZTNXH7Q\MP90043854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14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67645" y="764704"/>
            <a:ext cx="8534709" cy="52014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dirty="0" smtClean="0">
                <a:latin typeface="Comic Sans MS" pitchFamily="66" charset="0"/>
              </a:rPr>
              <a:t>Je te le rappelle que ce 3</a:t>
            </a:r>
            <a:r>
              <a:rPr lang="fr-CA" sz="2800" baseline="30000" dirty="0" smtClean="0">
                <a:latin typeface="Comic Sans MS" pitchFamily="66" charset="0"/>
              </a:rPr>
              <a:t>ième</a:t>
            </a:r>
            <a:r>
              <a:rPr lang="fr-CA" sz="2800" dirty="0" smtClean="0">
                <a:latin typeface="Comic Sans MS" pitchFamily="66" charset="0"/>
              </a:rPr>
              <a:t> CLIC </a:t>
            </a:r>
          </a:p>
          <a:p>
            <a:r>
              <a:rPr lang="fr-CA" sz="2800" dirty="0" smtClean="0">
                <a:latin typeface="Comic Sans MS" pitchFamily="66" charset="0"/>
              </a:rPr>
              <a:t>nous permet de découvrir</a:t>
            </a:r>
          </a:p>
          <a:p>
            <a:r>
              <a:rPr lang="fr-CA" sz="2800" dirty="0" smtClean="0">
                <a:latin typeface="Comic Sans MS" pitchFamily="66" charset="0"/>
              </a:rPr>
              <a:t>les 7 dons de l’Esprit Saint.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800" dirty="0" smtClean="0">
                <a:latin typeface="Comic Sans MS" pitchFamily="66" charset="0"/>
              </a:rPr>
              <a:t>Nous sommes invités à accueillir</a:t>
            </a:r>
          </a:p>
          <a:p>
            <a:r>
              <a:rPr lang="fr-CA" sz="2800" dirty="0" smtClean="0">
                <a:latin typeface="Comic Sans MS" pitchFamily="66" charset="0"/>
              </a:rPr>
              <a:t>les dons de l’Esprit tous les jours</a:t>
            </a:r>
          </a:p>
          <a:p>
            <a:r>
              <a:rPr lang="fr-CA" sz="2800" dirty="0" smtClean="0">
                <a:latin typeface="Comic Sans MS" pitchFamily="66" charset="0"/>
              </a:rPr>
              <a:t>de notre vie. </a:t>
            </a:r>
          </a:p>
          <a:p>
            <a:endParaRPr lang="fr-CA" sz="2800" dirty="0" smtClean="0">
              <a:latin typeface="Comic Sans MS" pitchFamily="66" charset="0"/>
            </a:endParaRPr>
          </a:p>
          <a:p>
            <a:r>
              <a:rPr lang="fr-CA" sz="2800" dirty="0" smtClean="0">
                <a:latin typeface="Comic Sans MS" pitchFamily="66" charset="0"/>
              </a:rPr>
              <a:t>Au moment de la confirmation, nous ouvrons notre</a:t>
            </a:r>
          </a:p>
          <a:p>
            <a:r>
              <a:rPr lang="fr-CA" sz="2800" dirty="0" smtClean="0">
                <a:latin typeface="Comic Sans MS" pitchFamily="66" charset="0"/>
              </a:rPr>
              <a:t>coeur d’une manière spéciale. Nous prenons</a:t>
            </a:r>
          </a:p>
          <a:p>
            <a:r>
              <a:rPr lang="fr-CA" sz="2800" dirty="0" smtClean="0">
                <a:latin typeface="Comic Sans MS" pitchFamily="66" charset="0"/>
              </a:rPr>
              <a:t>conscience des dons de l’Esprit qui peuvent nous</a:t>
            </a:r>
          </a:p>
          <a:p>
            <a:r>
              <a:rPr lang="fr-CA" sz="2800" dirty="0" smtClean="0">
                <a:latin typeface="Comic Sans MS" pitchFamily="66" charset="0"/>
              </a:rPr>
              <a:t>aider à grandir humainement et spirituellement…</a:t>
            </a:r>
            <a:endParaRPr lang="fr-CA" sz="2400" dirty="0" smtClean="0"/>
          </a:p>
        </p:txBody>
      </p:sp>
      <p:pic>
        <p:nvPicPr>
          <p:cNvPr id="28674" name="Picture 2" descr="http://t3.gstatic.com/images?q=tbn:ANd9GcQSAvwNUfYt_Wc4ufa98U2Kn57mmB6yKa1hG0uRBADmUTg2dQO1j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500042"/>
            <a:ext cx="2842637" cy="35004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576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IBM\Local Settings\Temporary Internet Files\Content.IE5\6LGGB05J\MP90042438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15</a:t>
            </a:fld>
            <a:endParaRPr lang="fr-CA" dirty="0"/>
          </a:p>
        </p:txBody>
      </p:sp>
      <p:sp>
        <p:nvSpPr>
          <p:cNvPr id="13" name="ZoneTexte 12"/>
          <p:cNvSpPr txBox="1"/>
          <p:nvPr/>
        </p:nvSpPr>
        <p:spPr>
          <a:xfrm>
            <a:off x="4500562" y="1357298"/>
            <a:ext cx="384432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Le don de</a:t>
            </a:r>
          </a:p>
          <a:p>
            <a:pPr algn="ctr"/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CONSEIL</a:t>
            </a:r>
            <a:endParaRPr lang="fr-CA" sz="60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16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4000496" y="428604"/>
            <a:ext cx="478637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Le don de CONSEIL </a:t>
            </a:r>
          </a:p>
          <a:p>
            <a:r>
              <a:rPr lang="fr-CA" sz="2400" dirty="0" smtClean="0">
                <a:latin typeface="Comic Sans MS" pitchFamily="66" charset="0"/>
              </a:rPr>
              <a:t>est précieux pour toi</a:t>
            </a:r>
          </a:p>
          <a:p>
            <a:r>
              <a:rPr lang="fr-CA" sz="2400" dirty="0" smtClean="0">
                <a:latin typeface="Comic Sans MS" pitchFamily="66" charset="0"/>
              </a:rPr>
              <a:t>qui doit prendre des décisions</a:t>
            </a:r>
          </a:p>
          <a:p>
            <a:r>
              <a:rPr lang="fr-CA" sz="2400" dirty="0" smtClean="0">
                <a:latin typeface="Comic Sans MS" pitchFamily="66" charset="0"/>
              </a:rPr>
              <a:t>à tous les jours…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Ce don de l’Esprit Saint</a:t>
            </a:r>
          </a:p>
          <a:p>
            <a:r>
              <a:rPr lang="fr-CA" sz="2400" dirty="0" smtClean="0">
                <a:latin typeface="Comic Sans MS" pitchFamily="66" charset="0"/>
              </a:rPr>
              <a:t>veut t’aider à écouter,</a:t>
            </a:r>
          </a:p>
          <a:p>
            <a:r>
              <a:rPr lang="fr-CA" sz="2400" dirty="0" smtClean="0">
                <a:latin typeface="Comic Sans MS" pitchFamily="66" charset="0"/>
              </a:rPr>
              <a:t>à voir, à ressentir ce qui se passe autour de toi.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En étant attentif à ce qui se passe et ce qui se vit autour de toi, tu auras un éclairage pour</a:t>
            </a:r>
          </a:p>
          <a:p>
            <a:r>
              <a:rPr lang="fr-CA" sz="2400" dirty="0" smtClean="0">
                <a:latin typeface="Comic Sans MS" pitchFamily="66" charset="0"/>
              </a:rPr>
              <a:t>décider…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dirty="0"/>
          </a:p>
        </p:txBody>
      </p:sp>
      <p:pic>
        <p:nvPicPr>
          <p:cNvPr id="1026" name="Picture 2" descr="C:\Documents and Settings\IBM\Local Settings\Temporary Internet Files\Content.IE5\T6FQ4G23\MC90029588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3720395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17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214290"/>
            <a:ext cx="4641014" cy="88639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Tu peux décider…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De choisir le bonheur </a:t>
            </a:r>
          </a:p>
          <a:p>
            <a:r>
              <a:rPr lang="fr-CA" sz="2400" dirty="0" smtClean="0">
                <a:latin typeface="Comic Sans MS" pitchFamily="66" charset="0"/>
              </a:rPr>
              <a:t>ou le malheur…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De choisir d’être seul</a:t>
            </a:r>
          </a:p>
          <a:p>
            <a:r>
              <a:rPr lang="fr-CA" sz="2400" dirty="0" smtClean="0">
                <a:latin typeface="Comic Sans MS" pitchFamily="66" charset="0"/>
              </a:rPr>
              <a:t>ou de t’entourer de personnes</a:t>
            </a:r>
          </a:p>
          <a:p>
            <a:r>
              <a:rPr lang="fr-CA" sz="2400" dirty="0" smtClean="0">
                <a:latin typeface="Comic Sans MS" pitchFamily="66" charset="0"/>
              </a:rPr>
              <a:t>en qui tu peux avoir confiance…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De faire des choix santé ou</a:t>
            </a:r>
          </a:p>
          <a:p>
            <a:r>
              <a:rPr lang="fr-CA" sz="2400" dirty="0" smtClean="0">
                <a:latin typeface="Comic Sans MS" pitchFamily="66" charset="0"/>
              </a:rPr>
              <a:t>des choix qui te nuisent…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De pardonner ou de rester</a:t>
            </a:r>
          </a:p>
          <a:p>
            <a:r>
              <a:rPr lang="fr-CA" sz="2400" dirty="0" smtClean="0">
                <a:latin typeface="Comic Sans MS" pitchFamily="66" charset="0"/>
              </a:rPr>
              <a:t>dans une colère qui te gruge…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De persévérer ou d’abandonner</a:t>
            </a:r>
          </a:p>
          <a:p>
            <a:r>
              <a:rPr lang="fr-CA" sz="2400" dirty="0" smtClean="0">
                <a:latin typeface="Comic Sans MS" pitchFamily="66" charset="0"/>
              </a:rPr>
              <a:t>dans un moment difficile…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dirty="0"/>
          </a:p>
        </p:txBody>
      </p:sp>
      <p:pic>
        <p:nvPicPr>
          <p:cNvPr id="2053" name="Picture 5" descr="C:\Documents and Settings\IBM\Local Settings\Temporary Internet Files\Content.IE5\MC7FE9A6\MC90043439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3357562"/>
            <a:ext cx="1892300" cy="1374775"/>
          </a:xfrm>
          <a:prstGeom prst="rect">
            <a:avLst/>
          </a:prstGeom>
          <a:noFill/>
        </p:spPr>
      </p:pic>
      <p:pic>
        <p:nvPicPr>
          <p:cNvPr id="2054" name="Picture 6" descr="C:\Documents and Settings\IBM\Local Settings\Temporary Internet Files\Content.IE5\J5J7TTLY\MC900434399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285860"/>
            <a:ext cx="1847850" cy="1327150"/>
          </a:xfrm>
          <a:prstGeom prst="rect">
            <a:avLst/>
          </a:prstGeom>
          <a:noFill/>
        </p:spPr>
      </p:pic>
      <p:pic>
        <p:nvPicPr>
          <p:cNvPr id="2055" name="Picture 7" descr="C:\Documents and Settings\IBM\Local Settings\Temporary Internet Files\Content.IE5\T6I17HIE\MC900423856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1857364"/>
            <a:ext cx="1332109" cy="1258102"/>
          </a:xfrm>
          <a:prstGeom prst="rect">
            <a:avLst/>
          </a:prstGeom>
          <a:noFill/>
        </p:spPr>
      </p:pic>
      <p:pic>
        <p:nvPicPr>
          <p:cNvPr id="2056" name="Picture 8" descr="C:\Documents and Settings\IBM\Local Settings\Temporary Internet Files\Content.IE5\C6GUUCWL\MC900424466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72264" y="285728"/>
            <a:ext cx="1285852" cy="1105998"/>
          </a:xfrm>
          <a:prstGeom prst="rect">
            <a:avLst/>
          </a:prstGeom>
          <a:noFill/>
        </p:spPr>
      </p:pic>
      <p:pic>
        <p:nvPicPr>
          <p:cNvPr id="2057" name="Picture 9" descr="C:\Documents and Settings\IBM\Local Settings\Temporary Internet Files\Content.IE5\KE1WQLSC\MC900424480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285728"/>
            <a:ext cx="1151172" cy="1214446"/>
          </a:xfrm>
          <a:prstGeom prst="rect">
            <a:avLst/>
          </a:prstGeom>
          <a:noFill/>
        </p:spPr>
      </p:pic>
      <p:pic>
        <p:nvPicPr>
          <p:cNvPr id="2058" name="Picture 10" descr="C:\Documents and Settings\IBM\Local Settings\Temporary Internet Files\Content.IE5\ORDNEF2V\MC900425752[1]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57818" y="3143248"/>
            <a:ext cx="1386266" cy="1152522"/>
          </a:xfrm>
          <a:prstGeom prst="rect">
            <a:avLst/>
          </a:prstGeom>
          <a:noFill/>
        </p:spPr>
      </p:pic>
      <p:pic>
        <p:nvPicPr>
          <p:cNvPr id="2059" name="Picture 11" descr="C:\Documents and Settings\IBM\Local Settings\Temporary Internet Files\Content.IE5\I101EG86\MC900425780[1]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29190" y="5357826"/>
            <a:ext cx="1007556" cy="1139843"/>
          </a:xfrm>
          <a:prstGeom prst="rect">
            <a:avLst/>
          </a:prstGeom>
          <a:noFill/>
        </p:spPr>
      </p:pic>
      <p:pic>
        <p:nvPicPr>
          <p:cNvPr id="2060" name="Picture 12" descr="C:\Documents and Settings\IBM\Local Settings\Temporary Internet Files\Content.IE5\6LGGB05J\MC900425818[1].wmf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86578" y="5000636"/>
            <a:ext cx="1438540" cy="1214446"/>
          </a:xfrm>
          <a:prstGeom prst="rect">
            <a:avLst/>
          </a:prstGeom>
          <a:noFill/>
        </p:spPr>
      </p:pic>
      <p:pic>
        <p:nvPicPr>
          <p:cNvPr id="2061" name="Picture 13" descr="C:\Documents and Settings\IBM\Local Settings\Temporary Internet Files\Content.IE5\CPPWRCSI\MC900434403[1]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57686" y="3786190"/>
            <a:ext cx="895351" cy="1254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C:\Documents and Settings\IBM\Local Settings\Temporary Internet Files\Content.IE5\2SERVBZL\MP90040017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1714488"/>
            <a:ext cx="4500898" cy="2999427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18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85720" y="285728"/>
            <a:ext cx="431720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Le don de CONSEIL</a:t>
            </a:r>
          </a:p>
          <a:p>
            <a:r>
              <a:rPr lang="fr-CA" sz="2400" dirty="0" smtClean="0">
                <a:latin typeface="Comic Sans MS" pitchFamily="66" charset="0"/>
              </a:rPr>
              <a:t>que t’offre l’Esprit Saint</a:t>
            </a:r>
          </a:p>
          <a:p>
            <a:r>
              <a:rPr lang="fr-CA" sz="2400" dirty="0" smtClean="0">
                <a:latin typeface="Comic Sans MS" pitchFamily="66" charset="0"/>
              </a:rPr>
              <a:t>peut te servir à tout moment</a:t>
            </a:r>
          </a:p>
          <a:p>
            <a:r>
              <a:rPr lang="fr-CA" sz="2400" dirty="0" smtClean="0">
                <a:latin typeface="Comic Sans MS" pitchFamily="66" charset="0"/>
              </a:rPr>
              <a:t>de ta vie.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dirty="0"/>
          </a:p>
        </p:txBody>
      </p:sp>
      <p:sp>
        <p:nvSpPr>
          <p:cNvPr id="10" name="ZoneTexte 9"/>
          <p:cNvSpPr txBox="1"/>
          <p:nvPr/>
        </p:nvSpPr>
        <p:spPr>
          <a:xfrm>
            <a:off x="285720" y="4857760"/>
            <a:ext cx="8381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Prie intérieurement l’Esprit afin qu’il te donne la lumière</a:t>
            </a:r>
          </a:p>
          <a:p>
            <a:pPr algn="just"/>
            <a:r>
              <a:rPr lang="fr-CA" sz="2400" dirty="0" smtClean="0">
                <a:latin typeface="Comic Sans MS" pitchFamily="66" charset="0"/>
              </a:rPr>
              <a:t>intérieure de son CONSEIL pour que tu prennes toujours les bonnes décisions qui contribueront à ton bonheur.</a:t>
            </a:r>
            <a:endParaRPr lang="fr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IBM\Local Settings\Temporary Internet Files\Content.IE5\6LGGB05J\MP90042438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19</a:t>
            </a:fld>
            <a:endParaRPr lang="fr-CA" dirty="0"/>
          </a:p>
        </p:txBody>
      </p:sp>
      <p:sp>
        <p:nvSpPr>
          <p:cNvPr id="13" name="ZoneTexte 12"/>
          <p:cNvSpPr txBox="1"/>
          <p:nvPr/>
        </p:nvSpPr>
        <p:spPr>
          <a:xfrm>
            <a:off x="3582862" y="1285860"/>
            <a:ext cx="556113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Le don </a:t>
            </a:r>
          </a:p>
          <a:p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D’AFFECTION</a:t>
            </a:r>
          </a:p>
          <a:p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FILIALE</a:t>
            </a:r>
            <a:endParaRPr lang="fr-CA" sz="60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IBM\Local Settings\Temporary Internet Files\Content.IE5\20B37145\MP900439433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714876" cy="7032129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20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5000628" y="714356"/>
            <a:ext cx="378624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Le don de</a:t>
            </a:r>
          </a:p>
          <a:p>
            <a:r>
              <a:rPr lang="fr-CA" sz="2400" dirty="0" smtClean="0">
                <a:latin typeface="Comic Sans MS" pitchFamily="66" charset="0"/>
              </a:rPr>
              <a:t>L’AFFECTION FILIALE</a:t>
            </a:r>
          </a:p>
          <a:p>
            <a:r>
              <a:rPr lang="fr-CA" sz="2400" dirty="0" smtClean="0">
                <a:latin typeface="Comic Sans MS" pitchFamily="66" charset="0"/>
              </a:rPr>
              <a:t>te permet de créer des liens avec celles et ceux qui t’entourent.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Ce don de l’Esprit Saint</a:t>
            </a:r>
          </a:p>
          <a:p>
            <a:r>
              <a:rPr lang="fr-CA" sz="2400" dirty="0" smtClean="0">
                <a:latin typeface="Comic Sans MS" pitchFamily="66" charset="0"/>
              </a:rPr>
              <a:t>te comble des outils qu’il</a:t>
            </a:r>
          </a:p>
          <a:p>
            <a:r>
              <a:rPr lang="fr-CA" sz="2400" dirty="0" smtClean="0">
                <a:latin typeface="Comic Sans MS" pitchFamily="66" charset="0"/>
              </a:rPr>
              <a:t>te faut pour vivre des relations belles et harmonieuses avec</a:t>
            </a:r>
          </a:p>
          <a:p>
            <a:r>
              <a:rPr lang="fr-CA" sz="2400" dirty="0" smtClean="0">
                <a:latin typeface="Comic Sans MS" pitchFamily="66" charset="0"/>
              </a:rPr>
              <a:t>ta famille, tes amis et tes collègues de classe.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21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214282" y="1105145"/>
            <a:ext cx="4346062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Quand tu arrives mal à vivre</a:t>
            </a:r>
          </a:p>
          <a:p>
            <a:r>
              <a:rPr lang="fr-CA" sz="2400" dirty="0" smtClean="0">
                <a:latin typeface="Comic Sans MS" pitchFamily="66" charset="0"/>
              </a:rPr>
              <a:t>le pardon ou la réconciliation</a:t>
            </a:r>
          </a:p>
          <a:p>
            <a:r>
              <a:rPr lang="fr-CA" sz="2400" dirty="0" smtClean="0">
                <a:latin typeface="Comic Sans MS" pitchFamily="66" charset="0"/>
              </a:rPr>
              <a:t>tu peux demander à l’Esprit</a:t>
            </a:r>
          </a:p>
          <a:p>
            <a:r>
              <a:rPr lang="fr-CA" sz="2400" dirty="0" smtClean="0">
                <a:latin typeface="Comic Sans MS" pitchFamily="66" charset="0"/>
              </a:rPr>
              <a:t>qu’il renouvelle en toi son don</a:t>
            </a:r>
          </a:p>
          <a:p>
            <a:r>
              <a:rPr lang="fr-CA" sz="2400" dirty="0" smtClean="0">
                <a:latin typeface="Comic Sans MS" pitchFamily="66" charset="0"/>
              </a:rPr>
              <a:t>D’AFFECTION FILIALE. 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Ainsi tes relations blessées </a:t>
            </a:r>
          </a:p>
          <a:p>
            <a:r>
              <a:rPr lang="fr-CA" sz="2400" dirty="0" smtClean="0">
                <a:latin typeface="Comic Sans MS" pitchFamily="66" charset="0"/>
              </a:rPr>
              <a:t>pourront être guéries.</a:t>
            </a:r>
          </a:p>
          <a:p>
            <a:endParaRPr lang="fr-CA" dirty="0"/>
          </a:p>
        </p:txBody>
      </p:sp>
      <p:pic>
        <p:nvPicPr>
          <p:cNvPr id="4106" name="Picture 10" descr="C:\Documents and Settings\IBM\Local Settings\Temporary Internet Files\Content.IE5\MC7FE9A6\MP90017860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1528" y="500042"/>
            <a:ext cx="4329576" cy="2857520"/>
          </a:xfrm>
          <a:prstGeom prst="rect">
            <a:avLst/>
          </a:prstGeom>
          <a:noFill/>
        </p:spPr>
      </p:pic>
      <p:pic>
        <p:nvPicPr>
          <p:cNvPr id="4111" name="Picture 15" descr="C:\Documents and Settings\IBM\Local Settings\Temporary Internet Files\Content.IE5\I101EG86\MP900438369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143380"/>
            <a:ext cx="3629028" cy="2412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:\Documents and Settings\IBM\Local Settings\Temporary Internet Files\Content.IE5\MC7FE9A6\MC90043320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3438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22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4714876" y="714356"/>
            <a:ext cx="4538422" cy="55399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Pour vivre la loi d’amour</a:t>
            </a:r>
          </a:p>
          <a:p>
            <a:r>
              <a:rPr lang="fr-CA" sz="2400" dirty="0" smtClean="0">
                <a:latin typeface="Comic Sans MS" pitchFamily="66" charset="0"/>
              </a:rPr>
              <a:t>de la Bible…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Pour vivre la fraternité…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Pour vivre de belles relations…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Pour arriver à pardonner…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Pour arriver à l’harmonie…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Nous pouvons utiliser le don</a:t>
            </a:r>
          </a:p>
          <a:p>
            <a:r>
              <a:rPr lang="fr-CA" sz="2400" dirty="0" smtClean="0">
                <a:latin typeface="Comic Sans MS" pitchFamily="66" charset="0"/>
              </a:rPr>
              <a:t>de L’AFFECTION FILIALE</a:t>
            </a:r>
          </a:p>
          <a:p>
            <a:r>
              <a:rPr lang="fr-CA" sz="2400" dirty="0" smtClean="0">
                <a:latin typeface="Comic Sans MS" pitchFamily="66" charset="0"/>
              </a:rPr>
              <a:t>que nous offre l’Esprit Saint.</a:t>
            </a: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IBM\Local Settings\Temporary Internet Files\Content.IE5\6LGGB05J\MP90042438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23</a:t>
            </a:fld>
            <a:endParaRPr lang="fr-CA" dirty="0"/>
          </a:p>
        </p:txBody>
      </p:sp>
      <p:sp>
        <p:nvSpPr>
          <p:cNvPr id="13" name="ZoneTexte 12"/>
          <p:cNvSpPr txBox="1"/>
          <p:nvPr/>
        </p:nvSpPr>
        <p:spPr>
          <a:xfrm>
            <a:off x="3948347" y="1643050"/>
            <a:ext cx="519565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Le don </a:t>
            </a:r>
          </a:p>
          <a:p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de LOUANGE</a:t>
            </a:r>
            <a:endParaRPr lang="fr-CA" sz="60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IBM\Local Settings\Temporary Internet Files\Content.IE5\I101EG86\MP900424428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572132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24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5643570" y="785794"/>
            <a:ext cx="378624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Le don de LOUANGE</a:t>
            </a:r>
          </a:p>
          <a:p>
            <a:r>
              <a:rPr lang="fr-CA" sz="2400" dirty="0" smtClean="0">
                <a:latin typeface="Comic Sans MS" pitchFamily="66" charset="0"/>
              </a:rPr>
              <a:t>t’aide à reconnaître </a:t>
            </a:r>
          </a:p>
          <a:p>
            <a:r>
              <a:rPr lang="fr-CA" sz="2400" dirty="0" smtClean="0">
                <a:latin typeface="Comic Sans MS" pitchFamily="66" charset="0"/>
              </a:rPr>
              <a:t>la présence de Dieu </a:t>
            </a:r>
          </a:p>
          <a:p>
            <a:r>
              <a:rPr lang="fr-CA" sz="2400" dirty="0" smtClean="0">
                <a:latin typeface="Comic Sans MS" pitchFamily="66" charset="0"/>
              </a:rPr>
              <a:t>autour de toi.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Tu peux le reconnaître </a:t>
            </a:r>
          </a:p>
          <a:p>
            <a:r>
              <a:rPr lang="fr-CA" sz="2400" dirty="0" smtClean="0">
                <a:latin typeface="Comic Sans MS" pitchFamily="66" charset="0"/>
              </a:rPr>
              <a:t>dans tes amis,  tes parents, bref,</a:t>
            </a:r>
          </a:p>
          <a:p>
            <a:r>
              <a:rPr lang="fr-CA" sz="2400" dirty="0" smtClean="0">
                <a:latin typeface="Comic Sans MS" pitchFamily="66" charset="0"/>
              </a:rPr>
              <a:t>en toutes les personnes </a:t>
            </a:r>
          </a:p>
          <a:p>
            <a:r>
              <a:rPr lang="fr-CA" sz="2400" dirty="0" smtClean="0">
                <a:latin typeface="Comic Sans MS" pitchFamily="66" charset="0"/>
              </a:rPr>
              <a:t>que tu rencontres.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25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1500174"/>
            <a:ext cx="5128327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Le don de LOUANGE </a:t>
            </a:r>
          </a:p>
          <a:p>
            <a:r>
              <a:rPr lang="fr-CA" sz="2400" dirty="0" smtClean="0">
                <a:latin typeface="Comic Sans MS" pitchFamily="66" charset="0"/>
              </a:rPr>
              <a:t>t’aide à reconnaître </a:t>
            </a:r>
          </a:p>
          <a:p>
            <a:r>
              <a:rPr lang="fr-CA" sz="2400" dirty="0" smtClean="0">
                <a:latin typeface="Comic Sans MS" pitchFamily="66" charset="0"/>
              </a:rPr>
              <a:t>la présence de Dieu </a:t>
            </a:r>
          </a:p>
          <a:p>
            <a:r>
              <a:rPr lang="fr-CA" sz="2400" dirty="0" smtClean="0">
                <a:latin typeface="Comic Sans MS" pitchFamily="66" charset="0"/>
              </a:rPr>
              <a:t>dans chaque action</a:t>
            </a:r>
          </a:p>
          <a:p>
            <a:r>
              <a:rPr lang="fr-CA" sz="2400" dirty="0" smtClean="0">
                <a:latin typeface="Comic Sans MS" pitchFamily="66" charset="0"/>
              </a:rPr>
              <a:t>qui construit le « règne de Dieu », </a:t>
            </a:r>
          </a:p>
          <a:p>
            <a:r>
              <a:rPr lang="fr-CA" sz="2400" dirty="0" smtClean="0">
                <a:latin typeface="Comic Sans MS" pitchFamily="66" charset="0"/>
              </a:rPr>
              <a:t>c’est-à-dire un monde</a:t>
            </a:r>
          </a:p>
          <a:p>
            <a:r>
              <a:rPr lang="fr-CA" sz="2400" dirty="0" smtClean="0">
                <a:latin typeface="Comic Sans MS" pitchFamily="66" charset="0"/>
              </a:rPr>
              <a:t>de paix, d’amour, de justice, </a:t>
            </a:r>
          </a:p>
          <a:p>
            <a:r>
              <a:rPr lang="fr-CA" sz="2400" dirty="0" smtClean="0">
                <a:latin typeface="Comic Sans MS" pitchFamily="66" charset="0"/>
              </a:rPr>
              <a:t>de joie, de fraternité…</a:t>
            </a:r>
          </a:p>
          <a:p>
            <a:endParaRPr lang="fr-CA" dirty="0"/>
          </a:p>
        </p:txBody>
      </p:sp>
      <p:pic>
        <p:nvPicPr>
          <p:cNvPr id="3073" name="Picture 1" descr="C:\Documents and Settings\IBM\Local Settings\Temporary Internet Files\Content.IE5\OETF9NT6\MC90039729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7932" y="428604"/>
            <a:ext cx="4226068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26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4966253" y="1857364"/>
            <a:ext cx="4177747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Le don de LOUANGE </a:t>
            </a:r>
          </a:p>
          <a:p>
            <a:r>
              <a:rPr lang="fr-CA" sz="2400" dirty="0" smtClean="0">
                <a:latin typeface="Comic Sans MS" pitchFamily="66" charset="0"/>
              </a:rPr>
              <a:t>t’aide aussi à reconnaître </a:t>
            </a:r>
          </a:p>
          <a:p>
            <a:r>
              <a:rPr lang="fr-CA" sz="2400" dirty="0" smtClean="0">
                <a:latin typeface="Comic Sans MS" pitchFamily="66" charset="0"/>
              </a:rPr>
              <a:t>la présence de Dieu </a:t>
            </a:r>
          </a:p>
          <a:p>
            <a:r>
              <a:rPr lang="fr-CA" sz="2400" dirty="0" smtClean="0">
                <a:latin typeface="Comic Sans MS" pitchFamily="66" charset="0"/>
              </a:rPr>
              <a:t>dans la nature qui t’entoure.</a:t>
            </a:r>
          </a:p>
          <a:p>
            <a:endParaRPr lang="fr-CA" dirty="0"/>
          </a:p>
        </p:txBody>
      </p:sp>
      <p:pic>
        <p:nvPicPr>
          <p:cNvPr id="2049" name="Picture 1" descr="C:\Documents and Settings\IBM\Local Settings\Temporary Internet Files\Content.IE5\TZMQ6XBK\MP90043085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2964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C:\Documents and Settings\IBM\Local Settings\Temporary Internet Files\Content.IE5\20B37145\MP900438394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00164" y="0"/>
            <a:ext cx="10144164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27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4955033" y="0"/>
            <a:ext cx="418896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Le don de LOUANGE </a:t>
            </a:r>
          </a:p>
          <a:p>
            <a:r>
              <a:rPr lang="fr-CA" sz="2400" dirty="0" smtClean="0">
                <a:latin typeface="Comic Sans MS" pitchFamily="66" charset="0"/>
              </a:rPr>
              <a:t>t’aide aussi </a:t>
            </a:r>
          </a:p>
          <a:p>
            <a:r>
              <a:rPr lang="fr-CA" sz="2400" dirty="0" smtClean="0">
                <a:latin typeface="Comic Sans MS" pitchFamily="66" charset="0"/>
              </a:rPr>
              <a:t>à te disposer pour prier. 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Avec l’aide de l’Esprit, </a:t>
            </a:r>
          </a:p>
          <a:p>
            <a:r>
              <a:rPr lang="fr-CA" sz="2400" dirty="0" smtClean="0">
                <a:latin typeface="Comic Sans MS" pitchFamily="66" charset="0"/>
              </a:rPr>
              <a:t>tu peux prier </a:t>
            </a:r>
          </a:p>
          <a:p>
            <a:r>
              <a:rPr lang="fr-CA" sz="2400" dirty="0" smtClean="0">
                <a:latin typeface="Comic Sans MS" pitchFamily="66" charset="0"/>
              </a:rPr>
              <a:t>pour aller intérieurement </a:t>
            </a:r>
          </a:p>
          <a:p>
            <a:r>
              <a:rPr lang="fr-CA" sz="2400" dirty="0" smtClean="0">
                <a:latin typeface="Comic Sans MS" pitchFamily="66" charset="0"/>
              </a:rPr>
              <a:t>à la rencontre</a:t>
            </a:r>
          </a:p>
          <a:p>
            <a:r>
              <a:rPr lang="fr-CA" sz="2400" dirty="0" smtClean="0">
                <a:latin typeface="Comic Sans MS" pitchFamily="66" charset="0"/>
              </a:rPr>
              <a:t>de Dieu le Père et de Jésus.</a:t>
            </a:r>
          </a:p>
          <a:p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IBM\Local Settings\Temporary Internet Files\Content.IE5\6LGGB05J\MP90042438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28</a:t>
            </a:fld>
            <a:endParaRPr lang="fr-CA" dirty="0"/>
          </a:p>
        </p:txBody>
      </p:sp>
      <p:sp>
        <p:nvSpPr>
          <p:cNvPr id="13" name="ZoneTexte 12"/>
          <p:cNvSpPr txBox="1"/>
          <p:nvPr/>
        </p:nvSpPr>
        <p:spPr>
          <a:xfrm>
            <a:off x="2071670" y="2428868"/>
            <a:ext cx="672010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Le don de</a:t>
            </a:r>
          </a:p>
          <a:p>
            <a:pPr algn="ctr"/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CONNAISSANCE</a:t>
            </a:r>
            <a:endParaRPr lang="fr-CA" sz="60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03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29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357158" y="3357562"/>
            <a:ext cx="857259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Le don de CONNAISSANCE est en lien avec le contact que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tu es invité(e) à garder avec la Parole de Dieu, 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c’est-à-dire avec la Bible.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Comme tu le fais depuis le début de ton parcours, il t’est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possible, avec le don de CONNAISSANCE, de lire des textes de la Bible pour découvrir ce qu’elle dit de Dieu et pour découvrir ce qu’elle te propose pour une vie heureuse.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dirty="0"/>
          </a:p>
        </p:txBody>
      </p:sp>
      <p:pic>
        <p:nvPicPr>
          <p:cNvPr id="19457" name="Picture 1" descr="C:\Documents and Settings\IBM\Local Settings\Temporary Internet Files\Content.IE5\T6I17HIE\MC90025060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714908" cy="32835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355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30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285728"/>
            <a:ext cx="5538696" cy="886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Pour lire les textes</a:t>
            </a:r>
          </a:p>
          <a:p>
            <a:r>
              <a:rPr lang="fr-CA" sz="2400" dirty="0" smtClean="0">
                <a:latin typeface="Comic Sans MS" pitchFamily="66" charset="0"/>
              </a:rPr>
              <a:t>de la Parole de Dieu, </a:t>
            </a:r>
          </a:p>
          <a:p>
            <a:r>
              <a:rPr lang="fr-CA" sz="2400" dirty="0" smtClean="0">
                <a:latin typeface="Comic Sans MS" pitchFamily="66" charset="0"/>
              </a:rPr>
              <a:t>tu peux demander à l’Esprit</a:t>
            </a:r>
          </a:p>
          <a:p>
            <a:r>
              <a:rPr lang="fr-CA" sz="2400" dirty="0" smtClean="0">
                <a:latin typeface="Comic Sans MS" pitchFamily="66" charset="0"/>
              </a:rPr>
              <a:t>de faire agir en toi le don </a:t>
            </a:r>
          </a:p>
          <a:p>
            <a:r>
              <a:rPr lang="fr-CA" sz="2400" dirty="0" smtClean="0">
                <a:latin typeface="Comic Sans MS" pitchFamily="66" charset="0"/>
              </a:rPr>
              <a:t>de CONNAISSANCE.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Ainsi, tu pourras garder en mémoire</a:t>
            </a:r>
          </a:p>
          <a:p>
            <a:r>
              <a:rPr lang="fr-CA" sz="2400" dirty="0" smtClean="0">
                <a:latin typeface="Comic Sans MS" pitchFamily="66" charset="0"/>
              </a:rPr>
              <a:t>les récits de la vie de Jésus et les</a:t>
            </a:r>
          </a:p>
          <a:p>
            <a:r>
              <a:rPr lang="fr-CA" sz="2400" dirty="0" smtClean="0">
                <a:latin typeface="Comic Sans MS" pitchFamily="66" charset="0"/>
              </a:rPr>
              <a:t>Paraboles, c’est-à-dire les histoires que Jésus a racontées à ses apôtres et à ses disciples.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Par le don de CONNAISSANCE, tu en apprends de plus en plus sur Dieu.</a:t>
            </a:r>
          </a:p>
          <a:p>
            <a:r>
              <a:rPr lang="fr-CA" sz="2400" dirty="0" smtClean="0">
                <a:latin typeface="Comic Sans MS" pitchFamily="66" charset="0"/>
              </a:rPr>
              <a:t>Ta foi devient de plus en plus basée sur la Parole de Dieu.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dirty="0"/>
          </a:p>
        </p:txBody>
      </p:sp>
      <p:pic>
        <p:nvPicPr>
          <p:cNvPr id="18436" name="Picture 4" descr="http://www.artbible.net/3JC/-Mat-13,01_Parable%20The%20sower_Parabole%20Le%20semeur/20%20COLETTE%20ISABELLA%20JESUS%20SEMEUR%20DE%20PARABOLES.jpg"/>
          <p:cNvPicPr>
            <a:picLocks noChangeAspect="1" noChangeArrowheads="1"/>
          </p:cNvPicPr>
          <p:nvPr/>
        </p:nvPicPr>
        <p:blipFill>
          <a:blip r:embed="rId2" cstate="print"/>
          <a:srcRect l="38977"/>
          <a:stretch>
            <a:fillRect/>
          </a:stretch>
        </p:blipFill>
        <p:spPr bwMode="auto">
          <a:xfrm>
            <a:off x="5453079" y="785794"/>
            <a:ext cx="3690921" cy="50720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883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31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642910" y="285728"/>
            <a:ext cx="7875874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2400" dirty="0" smtClean="0">
                <a:latin typeface="Comic Sans MS" pitchFamily="66" charset="0"/>
              </a:rPr>
              <a:t>Le don de CONNAISSANCE que t’offre l’Esprit Saint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peut également t’éclairer 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pour t’aider à te connaître toi-même.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dirty="0"/>
          </a:p>
        </p:txBody>
      </p:sp>
      <p:sp>
        <p:nvSpPr>
          <p:cNvPr id="10" name="ZoneTexte 9"/>
          <p:cNvSpPr txBox="1"/>
          <p:nvPr/>
        </p:nvSpPr>
        <p:spPr>
          <a:xfrm>
            <a:off x="285720" y="4857760"/>
            <a:ext cx="83811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dirty="0" smtClean="0">
                <a:latin typeface="Comic Sans MS" pitchFamily="66" charset="0"/>
              </a:rPr>
              <a:t>Prie intérieurement l’Esprit afin qu’il te donne la CONNAISSANCE intérieure 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pour que tu découvres de plus</a:t>
            </a:r>
            <a:r>
              <a:rPr lang="fr-CA" sz="2400" dirty="0">
                <a:latin typeface="Comic Sans MS" pitchFamily="66" charset="0"/>
              </a:rPr>
              <a:t> </a:t>
            </a:r>
            <a:r>
              <a:rPr lang="fr-CA" sz="2400" dirty="0" smtClean="0">
                <a:latin typeface="Comic Sans MS" pitchFamily="66" charset="0"/>
              </a:rPr>
              <a:t>en plus qui est Dieu 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et que tu apprennes à t’aimer tel que tu es.</a:t>
            </a:r>
          </a:p>
        </p:txBody>
      </p:sp>
      <p:pic>
        <p:nvPicPr>
          <p:cNvPr id="17411" name="Picture 3" descr="C:\Documents and Settings\IBM\Local Settings\Temporary Internet Files\Content.IE5\JCSVCXWU\MP90040198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1428736"/>
            <a:ext cx="2081784" cy="3121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562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IBM\Local Settings\Temporary Internet Files\Content.IE5\6LGGB05J\MP90042438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32</a:t>
            </a:fld>
            <a:endParaRPr lang="fr-CA" dirty="0"/>
          </a:p>
        </p:txBody>
      </p:sp>
      <p:sp>
        <p:nvSpPr>
          <p:cNvPr id="13" name="ZoneTexte 12"/>
          <p:cNvSpPr txBox="1"/>
          <p:nvPr/>
        </p:nvSpPr>
        <p:spPr>
          <a:xfrm>
            <a:off x="2143108" y="2357430"/>
            <a:ext cx="682751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Le don </a:t>
            </a:r>
          </a:p>
          <a:p>
            <a:pPr algn="r"/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D’INTELLIGENCE</a:t>
            </a:r>
            <a:endParaRPr lang="fr-CA" sz="60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84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33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785786" y="714356"/>
            <a:ext cx="378624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Alors que le don de CONNAISSANCE t’accompagne dans tes découvertes sur Dieu,</a:t>
            </a:r>
          </a:p>
          <a:p>
            <a:r>
              <a:rPr lang="fr-CA" sz="2400" dirty="0" smtClean="0">
                <a:latin typeface="Comic Sans MS" pitchFamily="66" charset="0"/>
              </a:rPr>
              <a:t>et sur toi-même, </a:t>
            </a:r>
          </a:p>
          <a:p>
            <a:r>
              <a:rPr lang="fr-CA" sz="2400" dirty="0" smtClean="0">
                <a:latin typeface="Comic Sans MS" pitchFamily="66" charset="0"/>
              </a:rPr>
              <a:t>le don D’INTELLIGENCE</a:t>
            </a:r>
          </a:p>
          <a:p>
            <a:r>
              <a:rPr lang="fr-CA" sz="2400" dirty="0" smtClean="0">
                <a:latin typeface="Comic Sans MS" pitchFamily="66" charset="0"/>
              </a:rPr>
              <a:t>t’aide à comprendre le sens de tes découvertes.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Le don D’INTELLIGENCE éclaire à la fois ta raison</a:t>
            </a:r>
          </a:p>
          <a:p>
            <a:r>
              <a:rPr lang="fr-CA" sz="2400" dirty="0" smtClean="0">
                <a:latin typeface="Comic Sans MS" pitchFamily="66" charset="0"/>
              </a:rPr>
              <a:t>et ton cœur…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dirty="0"/>
          </a:p>
        </p:txBody>
      </p:sp>
      <p:pic>
        <p:nvPicPr>
          <p:cNvPr id="15361" name="Picture 1" descr="C:\Documents and Settings\IBM\Local Settings\Temporary Internet Files\Content.IE5\J5J7TTLY\MC90031179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357166"/>
            <a:ext cx="4123070" cy="6000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3859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9489" y="214290"/>
            <a:ext cx="8741624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2400" dirty="0" smtClean="0">
                <a:latin typeface="Comic Sans MS" pitchFamily="66" charset="0"/>
              </a:rPr>
              <a:t>On pourrait utiliser 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l’expression « intelligence du cœur »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pour parler du lien entre ta raison, ton cœur et ta foi.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pPr algn="ctr"/>
            <a:endParaRPr lang="fr-CA" sz="2400" dirty="0" smtClean="0">
              <a:latin typeface="Comic Sans MS" pitchFamily="66" charset="0"/>
            </a:endParaRPr>
          </a:p>
          <a:p>
            <a:pPr algn="ctr"/>
            <a:r>
              <a:rPr lang="fr-CA" sz="2400" dirty="0" smtClean="0">
                <a:latin typeface="Comic Sans MS" pitchFamily="66" charset="0"/>
              </a:rPr>
              <a:t>Le don D’INTELLIGENCE</a:t>
            </a:r>
            <a:r>
              <a:rPr lang="fr-CA" sz="2400" dirty="0">
                <a:latin typeface="Comic Sans MS" pitchFamily="66" charset="0"/>
              </a:rPr>
              <a:t> </a:t>
            </a:r>
            <a:r>
              <a:rPr lang="fr-CA" sz="2400" dirty="0" smtClean="0">
                <a:latin typeface="Comic Sans MS" pitchFamily="66" charset="0"/>
              </a:rPr>
              <a:t>aide à  comprendre davantage 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qui est Dieu et comment il agit dans nos vies.</a:t>
            </a:r>
          </a:p>
          <a:p>
            <a:pPr algn="ctr"/>
            <a:endParaRPr lang="fr-CA" sz="2400" dirty="0" smtClean="0">
              <a:latin typeface="Comic Sans MS" pitchFamily="66" charset="0"/>
            </a:endParaRPr>
          </a:p>
          <a:p>
            <a:pPr algn="ctr"/>
            <a:r>
              <a:rPr lang="fr-CA" sz="2400" dirty="0" smtClean="0">
                <a:latin typeface="Comic Sans MS" pitchFamily="66" charset="0"/>
              </a:rPr>
              <a:t>Ainsi, Dieu et sa Parole ne seront pas éloignés de toi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mais pourront devenir des bienfaits</a:t>
            </a:r>
          </a:p>
          <a:p>
            <a:pPr algn="ctr"/>
            <a:r>
              <a:rPr lang="fr-CA" sz="2400" dirty="0" smtClean="0">
                <a:latin typeface="Comic Sans MS" pitchFamily="66" charset="0"/>
              </a:rPr>
              <a:t>dans ta vie de tous les jours.</a:t>
            </a:r>
          </a:p>
        </p:txBody>
      </p:sp>
      <p:pic>
        <p:nvPicPr>
          <p:cNvPr id="14337" name="Picture 1" descr="C:\Documents and Settings\IBM\Local Settings\Temporary Internet Files\Content.IE5\6LGGB05J\MC90033588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428736"/>
            <a:ext cx="2340597" cy="2447372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34</a:t>
            </a:fld>
            <a:endParaRPr lang="fr-CA" dirty="0"/>
          </a:p>
        </p:txBody>
      </p:sp>
      <p:pic>
        <p:nvPicPr>
          <p:cNvPr id="14338" name="Picture 2" descr="C:\Documents and Settings\IBM\Local Settings\Temporary Internet Files\Content.IE5\CPPWRCSI\MC90033922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571612"/>
            <a:ext cx="2143140" cy="2143140"/>
          </a:xfrm>
          <a:prstGeom prst="rect">
            <a:avLst/>
          </a:prstGeom>
          <a:noFill/>
        </p:spPr>
      </p:pic>
      <p:pic>
        <p:nvPicPr>
          <p:cNvPr id="14339" name="Picture 3" descr="C:\Documents and Settings\IBM\Local Settings\Temporary Internet Files\Content.IE5\OETF9NT6\MP900438394[1].jpg"/>
          <p:cNvPicPr>
            <a:picLocks noChangeAspect="1" noChangeArrowheads="1"/>
          </p:cNvPicPr>
          <p:nvPr/>
        </p:nvPicPr>
        <p:blipFill>
          <a:blip r:embed="rId4" cstate="print"/>
          <a:srcRect r="52232"/>
          <a:stretch>
            <a:fillRect/>
          </a:stretch>
        </p:blipFill>
        <p:spPr bwMode="auto">
          <a:xfrm>
            <a:off x="6786578" y="1500174"/>
            <a:ext cx="1714512" cy="23962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782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IBM\Local Settings\Temporary Internet Files\Content.IE5\6LGGB05J\MP90042438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35</a:t>
            </a:fld>
            <a:endParaRPr lang="fr-CA" dirty="0"/>
          </a:p>
        </p:txBody>
      </p:sp>
      <p:sp>
        <p:nvSpPr>
          <p:cNvPr id="13" name="ZoneTexte 12"/>
          <p:cNvSpPr txBox="1"/>
          <p:nvPr/>
        </p:nvSpPr>
        <p:spPr>
          <a:xfrm>
            <a:off x="3948347" y="1643050"/>
            <a:ext cx="392928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Le don </a:t>
            </a:r>
          </a:p>
          <a:p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de FORCE</a:t>
            </a:r>
            <a:endParaRPr lang="fr-CA" sz="60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87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IBM\Local Settings\Temporary Internet Files\Content.IE5\6LGGB05J\MC90030539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2077477" cy="1714512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36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4071934" y="285728"/>
            <a:ext cx="5025735" cy="66479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Pour garder courage…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Pour traverser les difficultés…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Pour garder confiance…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Pour relever des défis…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Pour affronter tes peurs…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Pour oser de nouvelles choses…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Pour continuer à construire</a:t>
            </a:r>
          </a:p>
          <a:p>
            <a:r>
              <a:rPr lang="fr-CA" sz="2400" dirty="0" smtClean="0">
                <a:latin typeface="Comic Sans MS" pitchFamily="66" charset="0"/>
              </a:rPr>
              <a:t>ton bonheur malgré les épreuves…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Pour rester debout même quand</a:t>
            </a:r>
          </a:p>
          <a:p>
            <a:r>
              <a:rPr lang="fr-CA" sz="2400" dirty="0" smtClean="0">
                <a:latin typeface="Comic Sans MS" pitchFamily="66" charset="0"/>
              </a:rPr>
              <a:t>on tente de t’intimider…</a:t>
            </a:r>
          </a:p>
          <a:p>
            <a:endParaRPr lang="fr-CA" dirty="0"/>
          </a:p>
        </p:txBody>
      </p:sp>
      <p:pic>
        <p:nvPicPr>
          <p:cNvPr id="13315" name="Picture 3" descr="C:\Documents and Settings\IBM\Local Settings\Temporary Internet Files\Content.IE5\OETF9NT6\MC900410273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2357430"/>
            <a:ext cx="1730375" cy="1838325"/>
          </a:xfrm>
          <a:prstGeom prst="rect">
            <a:avLst/>
          </a:prstGeom>
          <a:noFill/>
        </p:spPr>
      </p:pic>
      <p:pic>
        <p:nvPicPr>
          <p:cNvPr id="13316" name="Picture 4" descr="C:\Documents and Settings\IBM\Local Settings\Temporary Internet Files\Content.IE5\MC7FE9A6\MP900438847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14346" y="4292724"/>
            <a:ext cx="3842425" cy="25652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721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http://ts2.mm.bing.net/th?id=H.4531771105739161&amp;pid=15.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37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357158" y="1285860"/>
            <a:ext cx="842968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dirty="0" smtClean="0">
                <a:latin typeface="Comic Sans MS" pitchFamily="66" charset="0"/>
              </a:rPr>
              <a:t>Le don de FORCE</a:t>
            </a:r>
          </a:p>
          <a:p>
            <a:pPr algn="ctr"/>
            <a:r>
              <a:rPr lang="fr-CA" sz="2800" dirty="0" smtClean="0">
                <a:latin typeface="Comic Sans MS" pitchFamily="66" charset="0"/>
              </a:rPr>
              <a:t>vient augmenter ta solidité intérieure</a:t>
            </a:r>
          </a:p>
          <a:p>
            <a:pPr algn="ctr"/>
            <a:r>
              <a:rPr lang="fr-CA" sz="2800" dirty="0" smtClean="0">
                <a:latin typeface="Comic Sans MS" pitchFamily="66" charset="0"/>
              </a:rPr>
              <a:t>pour faire face à toutes les</a:t>
            </a:r>
          </a:p>
          <a:p>
            <a:pPr algn="ctr"/>
            <a:r>
              <a:rPr lang="fr-CA" sz="2800" dirty="0" smtClean="0">
                <a:latin typeface="Comic Sans MS" pitchFamily="66" charset="0"/>
              </a:rPr>
              <a:t>situations plus difficiles de ta vie.</a:t>
            </a:r>
          </a:p>
          <a:p>
            <a:pPr algn="ctr"/>
            <a:endParaRPr lang="fr-CA" sz="2800" dirty="0" smtClean="0">
              <a:latin typeface="Comic Sans MS" pitchFamily="66" charset="0"/>
            </a:endParaRPr>
          </a:p>
          <a:p>
            <a:pPr algn="ctr"/>
            <a:r>
              <a:rPr lang="fr-CA" sz="2800" dirty="0" smtClean="0">
                <a:latin typeface="Comic Sans MS" pitchFamily="66" charset="0"/>
              </a:rPr>
              <a:t>L’Esprit Saint ne vient pas tout régler à ta place, </a:t>
            </a:r>
          </a:p>
          <a:p>
            <a:pPr algn="ctr"/>
            <a:r>
              <a:rPr lang="fr-CA" sz="2800" dirty="0" smtClean="0">
                <a:latin typeface="Comic Sans MS" pitchFamily="66" charset="0"/>
              </a:rPr>
              <a:t>mais il peut devenir ton allié</a:t>
            </a:r>
          </a:p>
          <a:p>
            <a:pPr algn="ctr"/>
            <a:r>
              <a:rPr lang="fr-CA" sz="2800" dirty="0" smtClean="0">
                <a:latin typeface="Comic Sans MS" pitchFamily="66" charset="0"/>
              </a:rPr>
              <a:t>et ton partenaire intérieur.</a:t>
            </a:r>
          </a:p>
          <a:p>
            <a:pPr algn="ctr"/>
            <a:r>
              <a:rPr lang="fr-CA" sz="2800" dirty="0" smtClean="0">
                <a:latin typeface="Comic Sans MS" pitchFamily="66" charset="0"/>
              </a:rPr>
              <a:t>Ainsi, tu pourras avancer vers ton bonheur</a:t>
            </a:r>
          </a:p>
          <a:p>
            <a:pPr algn="ctr"/>
            <a:r>
              <a:rPr lang="fr-CA" sz="2800" dirty="0" smtClean="0">
                <a:latin typeface="Comic Sans MS" pitchFamily="66" charset="0"/>
              </a:rPr>
              <a:t>malgré toutes les tempêtes de ta vie.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67440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IBM\Local Settings\Temporary Internet Files\Content.IE5\6LGGB05J\MP900424387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38</a:t>
            </a:fld>
            <a:endParaRPr lang="fr-CA" dirty="0"/>
          </a:p>
        </p:txBody>
      </p:sp>
      <p:sp>
        <p:nvSpPr>
          <p:cNvPr id="13" name="ZoneTexte 12"/>
          <p:cNvSpPr txBox="1"/>
          <p:nvPr/>
        </p:nvSpPr>
        <p:spPr>
          <a:xfrm>
            <a:off x="3948347" y="1643050"/>
            <a:ext cx="504817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Le don </a:t>
            </a:r>
          </a:p>
          <a:p>
            <a:r>
              <a:rPr lang="fr-CA" sz="6000" b="1" dirty="0" smtClean="0">
                <a:solidFill>
                  <a:srgbClr val="FFC000"/>
                </a:solidFill>
                <a:latin typeface="Comic Sans MS" pitchFamily="66" charset="0"/>
              </a:rPr>
              <a:t>de SAGESSE</a:t>
            </a:r>
            <a:endParaRPr lang="fr-CA" sz="60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05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39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785794"/>
            <a:ext cx="9286517" cy="5170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Il y a une pensée populaire qui dit</a:t>
            </a:r>
          </a:p>
          <a:p>
            <a:r>
              <a:rPr lang="fr-CA" sz="2400" dirty="0" smtClean="0">
                <a:latin typeface="Comic Sans MS" pitchFamily="66" charset="0"/>
              </a:rPr>
              <a:t>que la sagesse vient avec l’âge.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On pourrait alors comprendre</a:t>
            </a:r>
          </a:p>
          <a:p>
            <a:r>
              <a:rPr lang="fr-CA" sz="2400" dirty="0" smtClean="0">
                <a:latin typeface="Comic Sans MS" pitchFamily="66" charset="0"/>
              </a:rPr>
              <a:t>que les personnes adultes </a:t>
            </a:r>
          </a:p>
          <a:p>
            <a:r>
              <a:rPr lang="fr-CA" sz="2400" dirty="0" smtClean="0">
                <a:latin typeface="Comic Sans MS" pitchFamily="66" charset="0"/>
              </a:rPr>
              <a:t>et celles qui vieillissent arrivent: 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fr-CA" sz="2400" dirty="0" smtClean="0">
                <a:latin typeface="Comic Sans MS" pitchFamily="66" charset="0"/>
              </a:rPr>
              <a:t> de mieux en mieux à comprendre la vie</a:t>
            </a:r>
          </a:p>
          <a:p>
            <a:pPr lvl="2">
              <a:buFont typeface="Arial" pitchFamily="34" charset="0"/>
              <a:buChar char="•"/>
            </a:pPr>
            <a:r>
              <a:rPr lang="fr-CA" sz="2400" dirty="0" smtClean="0">
                <a:latin typeface="Comic Sans MS" pitchFamily="66" charset="0"/>
              </a:rPr>
              <a:t> à bien prendre des décisions</a:t>
            </a:r>
          </a:p>
          <a:p>
            <a:pPr lvl="2">
              <a:buFont typeface="Arial" pitchFamily="34" charset="0"/>
              <a:buChar char="•"/>
            </a:pPr>
            <a:r>
              <a:rPr lang="fr-CA" sz="2400" dirty="0" smtClean="0">
                <a:latin typeface="Comic Sans MS" pitchFamily="66" charset="0"/>
              </a:rPr>
              <a:t> qu’elles sont davantage capables de donner des conseils.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pPr algn="ctr"/>
            <a:r>
              <a:rPr lang="fr-CA" sz="2400" dirty="0" smtClean="0">
                <a:latin typeface="Comic Sans MS" pitchFamily="66" charset="0"/>
              </a:rPr>
              <a:t>On dit qu’elles sont SAGES…</a:t>
            </a:r>
          </a:p>
          <a:p>
            <a:endParaRPr lang="fr-CA" dirty="0"/>
          </a:p>
        </p:txBody>
      </p:sp>
      <p:pic>
        <p:nvPicPr>
          <p:cNvPr id="10241" name="Picture 1" descr="C:\Documents and Settings\IBM\Local Settings\Temporary Internet Files\Content.IE5\J5J7TTLY\MP90042237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000108"/>
            <a:ext cx="3928807" cy="261818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980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40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3929058" y="116632"/>
            <a:ext cx="5214942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Le don de SAGESSE t’aide à</a:t>
            </a:r>
          </a:p>
          <a:p>
            <a:r>
              <a:rPr lang="fr-CA" sz="2400" dirty="0" smtClean="0">
                <a:latin typeface="Comic Sans MS" pitchFamily="66" charset="0"/>
              </a:rPr>
              <a:t>devenir de plus en plus mature.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Avec l’aide de l’Esprit, tu peux</a:t>
            </a:r>
          </a:p>
          <a:p>
            <a:r>
              <a:rPr lang="fr-CA" sz="2400" dirty="0" smtClean="0">
                <a:latin typeface="Comic Sans MS" pitchFamily="66" charset="0"/>
              </a:rPr>
              <a:t>devenir de plus en plus « sage ».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Il ne vient pas t’aider à garder le silence à l’école ou à être sage comme le voulait le Père-Noël afin que tu obtiennes des cadeaux</a:t>
            </a:r>
            <a:r>
              <a:rPr lang="fr-CA" sz="2400" dirty="0">
                <a:latin typeface="Comic Sans MS" pitchFamily="66" charset="0"/>
              </a:rPr>
              <a:t> </a:t>
            </a:r>
            <a:r>
              <a:rPr lang="fr-CA" sz="2400" dirty="0" smtClean="0">
                <a:latin typeface="Comic Sans MS" pitchFamily="66" charset="0"/>
              </a:rPr>
              <a:t>quand tu étais petit ou petite!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La SAGESSE de l’Esprit se situe</a:t>
            </a:r>
          </a:p>
          <a:p>
            <a:r>
              <a:rPr lang="fr-CA" sz="2400" dirty="0" smtClean="0">
                <a:latin typeface="Comic Sans MS" pitchFamily="66" charset="0"/>
              </a:rPr>
              <a:t>dans ta capacité, avec lui, de découvrir la direction à prendre dans une situation donnée…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Faire les bons choix, avec l’Esprit!</a:t>
            </a:r>
          </a:p>
          <a:p>
            <a:endParaRPr lang="fr-CA" dirty="0"/>
          </a:p>
        </p:txBody>
      </p:sp>
      <p:pic>
        <p:nvPicPr>
          <p:cNvPr id="9217" name="Picture 1" descr="C:\Documents and Settings\IBM\Local Settings\Temporary Internet Files\Content.IE5\T6I17HIE\MC90028123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57166"/>
            <a:ext cx="3646814" cy="60722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896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41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-89618" y="714356"/>
            <a:ext cx="923361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dirty="0" smtClean="0">
                <a:latin typeface="Comic Sans MS" pitchFamily="66" charset="0"/>
              </a:rPr>
              <a:t>Je te donne maintenant </a:t>
            </a:r>
          </a:p>
          <a:p>
            <a:pPr algn="ctr"/>
            <a:r>
              <a:rPr lang="fr-CA" sz="3600" dirty="0" smtClean="0">
                <a:latin typeface="Comic Sans MS" pitchFamily="66" charset="0"/>
              </a:rPr>
              <a:t>un moyen pour retenir</a:t>
            </a:r>
          </a:p>
          <a:p>
            <a:pPr algn="ctr"/>
            <a:r>
              <a:rPr lang="fr-CA" sz="3600" dirty="0" smtClean="0">
                <a:latin typeface="Comic Sans MS" pitchFamily="66" charset="0"/>
              </a:rPr>
              <a:t>les 7 dons de l’Esprit. </a:t>
            </a:r>
          </a:p>
          <a:p>
            <a:pPr algn="ctr"/>
            <a:endParaRPr lang="fr-CA" sz="3600" dirty="0" smtClean="0">
              <a:latin typeface="Comic Sans MS" pitchFamily="66" charset="0"/>
            </a:endParaRPr>
          </a:p>
          <a:p>
            <a:pPr algn="ctr"/>
            <a:r>
              <a:rPr lang="fr-CA" sz="3600" dirty="0" smtClean="0">
                <a:latin typeface="Comic Sans MS" pitchFamily="66" charset="0"/>
              </a:rPr>
              <a:t>Je te lance le défi d’arriver à les retenir.</a:t>
            </a:r>
            <a:endParaRPr lang="fr-CA" sz="3600" dirty="0">
              <a:latin typeface="Comic Sans MS" pitchFamily="66" charset="0"/>
            </a:endParaRPr>
          </a:p>
        </p:txBody>
      </p:sp>
      <p:pic>
        <p:nvPicPr>
          <p:cNvPr id="47106" name="Picture 2" descr="C:\Documents and Settings\IBM\Local Settings\Temporary Internet Files\Content.IE5\ORDNEF2V\MC90005891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3890619"/>
            <a:ext cx="2638392" cy="2967381"/>
          </a:xfrm>
          <a:prstGeom prst="rect">
            <a:avLst/>
          </a:prstGeom>
          <a:noFill/>
        </p:spPr>
      </p:pic>
      <p:sp>
        <p:nvSpPr>
          <p:cNvPr id="8" name="Ellipse 7"/>
          <p:cNvSpPr/>
          <p:nvPr/>
        </p:nvSpPr>
        <p:spPr>
          <a:xfrm>
            <a:off x="4071934" y="4286256"/>
            <a:ext cx="857256" cy="121444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pic>
        <p:nvPicPr>
          <p:cNvPr id="47107" name="Picture 3" descr="C:\Documents and Settings\IBM\Local Settings\Temporary Internet Files\Content.IE5\2SERVBZL\MC90003944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4429132"/>
            <a:ext cx="1000132" cy="8679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778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42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285720" y="285728"/>
            <a:ext cx="84657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4400" dirty="0" smtClean="0">
                <a:latin typeface="Comic Sans MS" pitchFamily="66" charset="0"/>
              </a:rPr>
              <a:t>D’abord, je te les rappelle tous</a:t>
            </a:r>
            <a:r>
              <a:rPr lang="fr-CA" sz="4400" dirty="0" smtClean="0"/>
              <a:t>!</a:t>
            </a:r>
          </a:p>
          <a:p>
            <a:pPr algn="ctr"/>
            <a:r>
              <a:rPr lang="fr-CA" sz="4400" dirty="0" smtClean="0">
                <a:latin typeface="Comic Sans MS" pitchFamily="66" charset="0"/>
              </a:rPr>
              <a:t>Note-les sur un papier…</a:t>
            </a:r>
            <a:endParaRPr lang="fr-CA" sz="4400" dirty="0">
              <a:latin typeface="Comic Sans MS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14348" y="2143116"/>
            <a:ext cx="1418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92D050"/>
                </a:solidFill>
                <a:latin typeface="Comic Sans MS" pitchFamily="66" charset="0"/>
              </a:rPr>
              <a:t>Force</a:t>
            </a:r>
            <a:endParaRPr lang="fr-CA" sz="3600" b="1" dirty="0">
              <a:solidFill>
                <a:srgbClr val="92D050"/>
              </a:solidFill>
              <a:latin typeface="Comic Sans MS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4786314" y="2000240"/>
            <a:ext cx="3780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00B0F0"/>
                </a:solidFill>
                <a:latin typeface="Comic Sans MS" pitchFamily="66" charset="0"/>
              </a:rPr>
              <a:t>Affection filiale</a:t>
            </a:r>
            <a:endParaRPr lang="fr-CA" sz="3600" b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4857752" y="3714752"/>
            <a:ext cx="27638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00B050"/>
                </a:solidFill>
                <a:latin typeface="Comic Sans MS" pitchFamily="66" charset="0"/>
              </a:rPr>
              <a:t>Intelligence</a:t>
            </a:r>
            <a:endParaRPr lang="fr-CA" sz="3600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71472" y="4929198"/>
            <a:ext cx="30251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002060"/>
                </a:solidFill>
                <a:latin typeface="Comic Sans MS" pitchFamily="66" charset="0"/>
              </a:rPr>
              <a:t>Connaissance</a:t>
            </a:r>
            <a:endParaRPr lang="fr-CA" sz="3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57290" y="3500438"/>
            <a:ext cx="1681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7030A0"/>
                </a:solidFill>
                <a:latin typeface="Comic Sans MS" pitchFamily="66" charset="0"/>
              </a:rPr>
              <a:t>Conseil</a:t>
            </a:r>
            <a:endParaRPr lang="fr-CA" sz="36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643570" y="5214950"/>
            <a:ext cx="19239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Louange</a:t>
            </a:r>
            <a:endParaRPr lang="fr-CA" sz="36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286116" y="2714620"/>
            <a:ext cx="1972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3600" b="1" dirty="0" smtClean="0">
                <a:solidFill>
                  <a:srgbClr val="C00000"/>
                </a:solidFill>
                <a:latin typeface="Comic Sans MS" pitchFamily="66" charset="0"/>
              </a:rPr>
              <a:t>Sagesse</a:t>
            </a:r>
            <a:endParaRPr lang="fr-CA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57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43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357166"/>
            <a:ext cx="914400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800" dirty="0" smtClean="0">
                <a:latin typeface="Comic Sans MS" pitchFamily="66" charset="0"/>
              </a:rPr>
              <a:t>Pour retenir les dons de l’Esprit, </a:t>
            </a:r>
          </a:p>
          <a:p>
            <a:pPr algn="ctr"/>
            <a:r>
              <a:rPr lang="fr-CA" sz="2800" dirty="0" smtClean="0">
                <a:latin typeface="Comic Sans MS" pitchFamily="66" charset="0"/>
              </a:rPr>
              <a:t>retiens ce mot inventé…</a:t>
            </a:r>
          </a:p>
          <a:p>
            <a:pPr algn="ctr"/>
            <a:endParaRPr lang="fr-CA" sz="2800" dirty="0" smtClean="0">
              <a:latin typeface="Comic Sans MS" pitchFamily="66" charset="0"/>
            </a:endParaRPr>
          </a:p>
          <a:p>
            <a:pPr algn="ctr"/>
            <a:r>
              <a:rPr lang="fr-CA" sz="4800" dirty="0" smtClean="0">
                <a:latin typeface="Comic Sans MS" pitchFamily="66" charset="0"/>
              </a:rPr>
              <a:t>SIFCOCOAL</a:t>
            </a:r>
          </a:p>
          <a:p>
            <a:pPr algn="ctr"/>
            <a:endParaRPr lang="fr-CA" sz="2800" dirty="0" smtClean="0">
              <a:latin typeface="Comic Sans MS" pitchFamily="66" charset="0"/>
            </a:endParaRPr>
          </a:p>
          <a:p>
            <a:pPr algn="ctr"/>
            <a:r>
              <a:rPr lang="fr-CA" sz="2800" dirty="0" smtClean="0">
                <a:latin typeface="Comic Sans MS" pitchFamily="66" charset="0"/>
              </a:rPr>
              <a:t>Dis-le à voix haute pour l’entendre…</a:t>
            </a:r>
          </a:p>
          <a:p>
            <a:pPr algn="ctr"/>
            <a:endParaRPr lang="fr-CA" sz="2800" dirty="0" smtClean="0">
              <a:latin typeface="Comic Sans MS" pitchFamily="66" charset="0"/>
            </a:endParaRPr>
          </a:p>
          <a:p>
            <a:pPr algn="ctr"/>
            <a:r>
              <a:rPr lang="fr-CA" sz="2800" dirty="0" smtClean="0">
                <a:latin typeface="Comic Sans MS" pitchFamily="66" charset="0"/>
              </a:rPr>
              <a:t>Pour y associer les 7 dons, tu dois le décortiquer…</a:t>
            </a:r>
          </a:p>
          <a:p>
            <a:pPr algn="ctr"/>
            <a:endParaRPr lang="fr-CA" sz="2800" dirty="0" smtClean="0">
              <a:latin typeface="Comic Sans MS" pitchFamily="66" charset="0"/>
            </a:endParaRPr>
          </a:p>
          <a:p>
            <a:pPr algn="ctr"/>
            <a:r>
              <a:rPr lang="fr-CA" sz="4800" dirty="0" smtClean="0">
                <a:latin typeface="Comic Sans MS" pitchFamily="66" charset="0"/>
              </a:rPr>
              <a:t>S - I – F - CO – CO – A – L</a:t>
            </a:r>
          </a:p>
          <a:p>
            <a:pPr algn="ctr"/>
            <a:endParaRPr lang="fr-CA" sz="2800" dirty="0" smtClean="0">
              <a:latin typeface="Comic Sans MS" pitchFamily="66" charset="0"/>
            </a:endParaRPr>
          </a:p>
          <a:p>
            <a:pPr algn="ctr"/>
            <a:r>
              <a:rPr lang="fr-CA" sz="2800" dirty="0" smtClean="0">
                <a:latin typeface="Comic Sans MS" pitchFamily="66" charset="0"/>
              </a:rPr>
              <a:t>À l’aide de la diapositive suivante,</a:t>
            </a:r>
          </a:p>
          <a:p>
            <a:pPr algn="ctr"/>
            <a:r>
              <a:rPr lang="fr-CA" sz="2800" dirty="0" smtClean="0">
                <a:latin typeface="Comic Sans MS" pitchFamily="66" charset="0"/>
              </a:rPr>
              <a:t>écris-moi les dons de l’Esprit dans l’ordre.</a:t>
            </a:r>
            <a:endParaRPr lang="fr-CA" sz="28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11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44</a:t>
            </a:fld>
            <a:endParaRPr lang="fr-CA" dirty="0"/>
          </a:p>
        </p:txBody>
      </p:sp>
      <p:sp>
        <p:nvSpPr>
          <p:cNvPr id="5" name="ZoneTexte 4"/>
          <p:cNvSpPr txBox="1"/>
          <p:nvPr/>
        </p:nvSpPr>
        <p:spPr>
          <a:xfrm>
            <a:off x="323528" y="117693"/>
            <a:ext cx="7694735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2800" dirty="0" smtClean="0">
                <a:latin typeface="Comic Sans MS" pitchFamily="66" charset="0"/>
              </a:rPr>
              <a:t>Dresse une liste des 7 dons de l’Esprit Saint,</a:t>
            </a:r>
          </a:p>
          <a:p>
            <a:r>
              <a:rPr lang="fr-CA" sz="2800" dirty="0" smtClean="0">
                <a:latin typeface="Comic Sans MS" pitchFamily="66" charset="0"/>
              </a:rPr>
              <a:t>dans l’ordre, à l’aide des lettres suivantes…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S </a:t>
            </a:r>
            <a:r>
              <a:rPr lang="fr-CA" sz="2400" u="sng" dirty="0" smtClean="0">
                <a:latin typeface="Comic Sans MS" pitchFamily="66" charset="0"/>
              </a:rPr>
              <a:t>                                           </a:t>
            </a:r>
            <a:endParaRPr lang="fr-CA" sz="2400" dirty="0" smtClean="0">
              <a:latin typeface="Comic Sans MS" pitchFamily="66" charset="0"/>
            </a:endParaRPr>
          </a:p>
          <a:p>
            <a:endParaRPr lang="fr-CA" sz="12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I </a:t>
            </a:r>
            <a:r>
              <a:rPr lang="fr-CA" sz="2400" u="sng" dirty="0" smtClean="0">
                <a:latin typeface="Comic Sans MS" pitchFamily="66" charset="0"/>
              </a:rPr>
              <a:t>                                            </a:t>
            </a:r>
            <a:endParaRPr lang="fr-CA" sz="2400" dirty="0" smtClean="0">
              <a:latin typeface="Comic Sans MS" pitchFamily="66" charset="0"/>
            </a:endParaRPr>
          </a:p>
          <a:p>
            <a:endParaRPr lang="fr-CA" sz="12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F </a:t>
            </a:r>
            <a:r>
              <a:rPr lang="fr-CA" sz="2400" u="sng" dirty="0" smtClean="0">
                <a:latin typeface="Comic Sans MS" pitchFamily="66" charset="0"/>
              </a:rPr>
              <a:t>                                            </a:t>
            </a:r>
            <a:endParaRPr lang="fr-CA" sz="2400" dirty="0" smtClean="0">
              <a:latin typeface="Comic Sans MS" pitchFamily="66" charset="0"/>
            </a:endParaRPr>
          </a:p>
          <a:p>
            <a:endParaRPr lang="fr-CA" sz="12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CO </a:t>
            </a:r>
            <a:r>
              <a:rPr lang="fr-CA" sz="2400" u="sng" dirty="0" smtClean="0">
                <a:latin typeface="Comic Sans MS" pitchFamily="66" charset="0"/>
              </a:rPr>
              <a:t>                                         </a:t>
            </a:r>
            <a:endParaRPr lang="fr-CA" sz="2400" dirty="0" smtClean="0">
              <a:latin typeface="Comic Sans MS" pitchFamily="66" charset="0"/>
            </a:endParaRPr>
          </a:p>
          <a:p>
            <a:endParaRPr lang="fr-CA" sz="12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CO </a:t>
            </a:r>
            <a:r>
              <a:rPr lang="fr-CA" sz="2400" u="sng" dirty="0" smtClean="0">
                <a:latin typeface="Comic Sans MS" pitchFamily="66" charset="0"/>
              </a:rPr>
              <a:t>                                         </a:t>
            </a:r>
            <a:endParaRPr lang="fr-CA" sz="2400" dirty="0" smtClean="0">
              <a:latin typeface="Comic Sans MS" pitchFamily="66" charset="0"/>
            </a:endParaRPr>
          </a:p>
          <a:p>
            <a:endParaRPr lang="fr-CA" sz="12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A </a:t>
            </a:r>
            <a:r>
              <a:rPr lang="fr-CA" sz="2400" u="sng" dirty="0" smtClean="0">
                <a:latin typeface="Comic Sans MS" pitchFamily="66" charset="0"/>
              </a:rPr>
              <a:t>                                           </a:t>
            </a:r>
            <a:endParaRPr lang="fr-CA" sz="2400" dirty="0" smtClean="0">
              <a:latin typeface="Comic Sans MS" pitchFamily="66" charset="0"/>
            </a:endParaRPr>
          </a:p>
          <a:p>
            <a:endParaRPr lang="fr-CA" sz="12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L </a:t>
            </a:r>
            <a:r>
              <a:rPr lang="fr-CA" sz="2400" u="sng" dirty="0" smtClean="0">
                <a:latin typeface="Comic Sans MS" pitchFamily="66" charset="0"/>
              </a:rPr>
              <a:t>                                            </a:t>
            </a:r>
            <a:endParaRPr lang="fr-CA" sz="2400" dirty="0" smtClean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4400" dirty="0" err="1" smtClean="0">
                <a:latin typeface="Comic Sans MS" pitchFamily="66" charset="0"/>
              </a:rPr>
              <a:t>Ecris</a:t>
            </a:r>
            <a:r>
              <a:rPr lang="fr-CA" sz="4400" dirty="0" smtClean="0">
                <a:latin typeface="Comic Sans MS" pitchFamily="66" charset="0"/>
              </a:rPr>
              <a:t>-moi ta solution dans </a:t>
            </a:r>
          </a:p>
          <a:p>
            <a:r>
              <a:rPr lang="fr-CA" sz="4400" dirty="0" smtClean="0">
                <a:latin typeface="Comic Sans MS" pitchFamily="66" charset="0"/>
              </a:rPr>
              <a:t>le document WORD! </a:t>
            </a:r>
            <a:endParaRPr lang="fr-CA" sz="4400" dirty="0">
              <a:latin typeface="Comic Sans MS" pitchFamily="66" charset="0"/>
            </a:endParaRPr>
          </a:p>
        </p:txBody>
      </p:sp>
      <p:pic>
        <p:nvPicPr>
          <p:cNvPr id="48130" name="Picture 2" descr="C:\Documents and Settings\IBM\Local Settings\Temporary Internet Files\Content.IE5\713E1JPW\MC900439824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857" y="1785926"/>
            <a:ext cx="3657143" cy="36571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8962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45</a:t>
            </a:fld>
            <a:endParaRPr lang="fr-CA" dirty="0"/>
          </a:p>
        </p:txBody>
      </p:sp>
      <p:pic>
        <p:nvPicPr>
          <p:cNvPr id="3" name="Picture 1" descr="C:\Documents and Settings\IBM\Local Settings\Temporary Internet Files\Content.IE5\J5J7TTLY\MC90031179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0930" y="188640"/>
            <a:ext cx="4123070" cy="6000792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 rot="19460067">
            <a:off x="6422924" y="891632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 smtClean="0">
                <a:solidFill>
                  <a:schemeClr val="bg1"/>
                </a:solidFill>
                <a:latin typeface="Comic Sans MS" pitchFamily="66" charset="0"/>
              </a:rPr>
              <a:t>Pourquoi?</a:t>
            </a:r>
            <a:endParaRPr lang="fr-CA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 rot="19496886">
            <a:off x="5569989" y="4190568"/>
            <a:ext cx="2768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b="1" dirty="0" smtClean="0">
                <a:solidFill>
                  <a:schemeClr val="bg1"/>
                </a:solidFill>
                <a:latin typeface="Comic Sans MS" pitchFamily="66" charset="0"/>
              </a:rPr>
              <a:t>Faire ma confirmation?</a:t>
            </a:r>
            <a:endParaRPr lang="fr-CA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14282" y="58847"/>
            <a:ext cx="892971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dirty="0" smtClean="0">
                <a:latin typeface="Comic Sans MS" pitchFamily="66" charset="0"/>
              </a:rPr>
              <a:t>Maintenant…</a:t>
            </a:r>
          </a:p>
          <a:p>
            <a:r>
              <a:rPr lang="fr-CA" sz="2400" dirty="0" smtClean="0">
                <a:latin typeface="Comic Sans MS" pitchFamily="66" charset="0"/>
              </a:rPr>
              <a:t>Écris-moi ta réponse à la question:</a:t>
            </a:r>
          </a:p>
          <a:p>
            <a:r>
              <a:rPr lang="fr-CA" sz="2400" dirty="0" smtClean="0">
                <a:latin typeface="Comic Sans MS" pitchFamily="66" charset="0"/>
              </a:rPr>
              <a:t>Pourquoi je veux faire ma confirmation ?</a:t>
            </a:r>
          </a:p>
          <a:p>
            <a:r>
              <a:rPr lang="fr-CA" sz="2000" dirty="0" smtClean="0">
                <a:latin typeface="Comic Sans MS" pitchFamily="66" charset="0"/>
              </a:rPr>
              <a:t>« à la deuxième page du document WORD »</a:t>
            </a:r>
          </a:p>
          <a:p>
            <a:r>
              <a:rPr lang="fr-CA" sz="2400" dirty="0" smtClean="0">
                <a:latin typeface="Comic Sans MS" pitchFamily="66" charset="0"/>
              </a:rPr>
              <a:t>Avant de m’envoyer ta réponse,</a:t>
            </a:r>
          </a:p>
          <a:p>
            <a:r>
              <a:rPr lang="fr-CA" sz="2400" dirty="0" smtClean="0">
                <a:latin typeface="Comic Sans MS" pitchFamily="66" charset="0"/>
              </a:rPr>
              <a:t>partage-la avec tes parents…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Les réponses « pour pouvoir me marier à l’Église »</a:t>
            </a:r>
          </a:p>
          <a:p>
            <a:r>
              <a:rPr lang="fr-CA" sz="2400" dirty="0">
                <a:latin typeface="Comic Sans MS" pitchFamily="66" charset="0"/>
              </a:rPr>
              <a:t>o</a:t>
            </a:r>
            <a:r>
              <a:rPr lang="fr-CA" sz="2400" dirty="0" smtClean="0">
                <a:latin typeface="Comic Sans MS" pitchFamily="66" charset="0"/>
              </a:rPr>
              <a:t>u « pour être parrain ou marraine »</a:t>
            </a:r>
          </a:p>
          <a:p>
            <a:r>
              <a:rPr lang="fr-CA" sz="2400" dirty="0" smtClean="0">
                <a:latin typeface="Comic Sans MS" pitchFamily="66" charset="0"/>
              </a:rPr>
              <a:t>sont communes à tout le monde…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Je souhaite donc que tu me partages </a:t>
            </a:r>
          </a:p>
          <a:p>
            <a:r>
              <a:rPr lang="fr-CA" sz="2400" dirty="0" smtClean="0">
                <a:latin typeface="Comic Sans MS" pitchFamily="66" charset="0"/>
              </a:rPr>
              <a:t>autre chose que ces deux raisons</a:t>
            </a:r>
          </a:p>
          <a:p>
            <a:r>
              <a:rPr lang="fr-CA" sz="2400" dirty="0" smtClean="0">
                <a:latin typeface="Comic Sans MS" pitchFamily="66" charset="0"/>
              </a:rPr>
              <a:t>avec l’aide de ton intelligence </a:t>
            </a:r>
          </a:p>
          <a:p>
            <a:r>
              <a:rPr lang="fr-CA" sz="2400" dirty="0" smtClean="0">
                <a:latin typeface="Comic Sans MS" pitchFamily="66" charset="0"/>
              </a:rPr>
              <a:t>du cœur… tu peux demander à tes parents de t’aider.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Je transmettrai ta réponse</a:t>
            </a:r>
          </a:p>
          <a:p>
            <a:r>
              <a:rPr lang="fr-CA" sz="2400" dirty="0" smtClean="0">
                <a:latin typeface="Comic Sans MS" pitchFamily="66" charset="0"/>
              </a:rPr>
              <a:t>à l’évêque ou à son représentant qui te confirmera!</a:t>
            </a:r>
          </a:p>
        </p:txBody>
      </p:sp>
    </p:spTree>
    <p:extLst>
      <p:ext uri="{BB962C8B-B14F-4D97-AF65-F5344CB8AC3E}">
        <p14:creationId xmlns:p14="http://schemas.microsoft.com/office/powerpoint/2010/main" val="357308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46</a:t>
            </a:fld>
            <a:endParaRPr lang="fr-CA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260648"/>
            <a:ext cx="8714245" cy="63709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Comme tu l’as découvert, </a:t>
            </a:r>
          </a:p>
          <a:p>
            <a:r>
              <a:rPr lang="fr-CA" sz="2400" dirty="0" smtClean="0">
                <a:latin typeface="Comic Sans MS" pitchFamily="66" charset="0"/>
              </a:rPr>
              <a:t>le vent est un symbole de l’Esprit Saint.</a:t>
            </a:r>
          </a:p>
          <a:p>
            <a:r>
              <a:rPr lang="fr-CA" sz="2400" dirty="0" smtClean="0">
                <a:latin typeface="Comic Sans MS" pitchFamily="66" charset="0"/>
              </a:rPr>
              <a:t>L’Esprit Saint agit en secret </a:t>
            </a:r>
          </a:p>
          <a:p>
            <a:r>
              <a:rPr lang="fr-CA" sz="2400" dirty="0" smtClean="0">
                <a:latin typeface="Comic Sans MS" pitchFamily="66" charset="0"/>
              </a:rPr>
              <a:t>dans le cœur des êtres humains.</a:t>
            </a:r>
          </a:p>
          <a:p>
            <a:endParaRPr lang="fr-CA" sz="2400" dirty="0" smtClean="0">
              <a:latin typeface="Comic Sans MS" pitchFamily="66" charset="0"/>
            </a:endParaRPr>
          </a:p>
          <a:p>
            <a:endParaRPr lang="fr-CA" sz="2400" dirty="0">
              <a:latin typeface="Comic Sans MS" pitchFamily="66" charset="0"/>
            </a:endParaRPr>
          </a:p>
          <a:p>
            <a:endParaRPr lang="fr-CA" sz="2400" dirty="0" smtClean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Il faut avoir le regard de la foi pour voir l’action de l’Esprit.</a:t>
            </a:r>
          </a:p>
          <a:p>
            <a:r>
              <a:rPr lang="fr-CA" sz="2400" dirty="0" smtClean="0">
                <a:latin typeface="Comic Sans MS" pitchFamily="66" charset="0"/>
              </a:rPr>
              <a:t>Si l’Esprit Saint se rendait visible de manière évidente, </a:t>
            </a:r>
          </a:p>
          <a:p>
            <a:r>
              <a:rPr lang="fr-CA" sz="2400" dirty="0" smtClean="0">
                <a:latin typeface="Comic Sans MS" pitchFamily="66" charset="0"/>
              </a:rPr>
              <a:t>la vie aurait peut-être l’air de ça: </a:t>
            </a:r>
            <a:endParaRPr lang="fr-CA" sz="2400" dirty="0">
              <a:latin typeface="Comic Sans MS" pitchFamily="66" charset="0"/>
            </a:endParaRPr>
          </a:p>
          <a:p>
            <a:endParaRPr lang="fr-CA" sz="2000" dirty="0" smtClean="0">
              <a:latin typeface="Comic Sans MS" pitchFamily="66" charset="0"/>
            </a:endParaRPr>
          </a:p>
          <a:p>
            <a:endParaRPr lang="fr-CA" sz="2000" dirty="0">
              <a:latin typeface="Comic Sans MS" pitchFamily="66" charset="0"/>
            </a:endParaRPr>
          </a:p>
          <a:p>
            <a:endParaRPr lang="fr-CA" sz="2000" dirty="0" smtClean="0">
              <a:latin typeface="Comic Sans MS" pitchFamily="66" charset="0"/>
            </a:endParaRPr>
          </a:p>
          <a:p>
            <a:endParaRPr lang="fr-CA" sz="2000" dirty="0">
              <a:latin typeface="Comic Sans MS" pitchFamily="66" charset="0"/>
            </a:endParaRPr>
          </a:p>
          <a:p>
            <a:endParaRPr lang="fr-CA" sz="2000" dirty="0" smtClean="0">
              <a:latin typeface="Comic Sans MS" pitchFamily="66" charset="0"/>
            </a:endParaRPr>
          </a:p>
          <a:p>
            <a:endParaRPr lang="fr-CA" sz="2000" dirty="0">
              <a:latin typeface="Comic Sans MS" pitchFamily="66" charset="0"/>
            </a:endParaRPr>
          </a:p>
          <a:p>
            <a:r>
              <a:rPr lang="fr-CA" sz="2400" dirty="0" smtClean="0">
                <a:latin typeface="Comic Sans MS" pitchFamily="66" charset="0"/>
              </a:rPr>
              <a:t>Va à la diapo suivante pour la conclusion de ton CLIC 3.</a:t>
            </a:r>
            <a:endParaRPr lang="fr-CA" sz="2400" dirty="0">
              <a:latin typeface="Comic Sans MS" pitchFamily="66" charset="0"/>
            </a:endParaRPr>
          </a:p>
        </p:txBody>
      </p:sp>
      <p:pic>
        <p:nvPicPr>
          <p:cNvPr id="2050" name="Picture 2" descr="C:\Documents and Settings\Diane\Local Settings\Temporary Internet Files\Content.IE5\UZ773JJK\MC90044203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16632"/>
            <a:ext cx="2304256" cy="287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045407"/>
            <a:ext cx="2016224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11713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IBM\Local Settings\Temporary Internet Files\Content.IE5\3ZTNXH7Q\MP900442466[1].jpg"/>
          <p:cNvPicPr>
            <a:picLocks noChangeAspect="1" noChangeArrowheads="1"/>
          </p:cNvPicPr>
          <p:nvPr/>
        </p:nvPicPr>
        <p:blipFill>
          <a:blip r:embed="rId2" cstate="print"/>
          <a:srcRect b="14583"/>
          <a:stretch>
            <a:fillRect/>
          </a:stretch>
        </p:blipFill>
        <p:spPr bwMode="auto">
          <a:xfrm>
            <a:off x="5652120" y="0"/>
            <a:ext cx="3491880" cy="685800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214282" y="0"/>
            <a:ext cx="5437838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CA" sz="3000" dirty="0" smtClean="0">
                <a:latin typeface="Comic Sans MS" pitchFamily="66" charset="0"/>
              </a:rPr>
              <a:t>En terminant,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je t’invite à réciter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une courte prière. 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Tu la trouveras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dans les 2 prochaines diapos.</a:t>
            </a:r>
          </a:p>
          <a:p>
            <a:pPr algn="just"/>
            <a:endParaRPr lang="fr-CA" sz="3000" dirty="0" smtClean="0">
              <a:latin typeface="Comic Sans MS" pitchFamily="66" charset="0"/>
            </a:endParaRPr>
          </a:p>
          <a:p>
            <a:pPr algn="just"/>
            <a:r>
              <a:rPr lang="fr-CA" sz="3000" dirty="0" smtClean="0">
                <a:latin typeface="Comic Sans MS" pitchFamily="66" charset="0"/>
              </a:rPr>
              <a:t>Tu peux la lire dans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ta tête ou à haute voix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pour qu’elle résonne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dans ton cœur.</a:t>
            </a:r>
          </a:p>
          <a:p>
            <a:pPr algn="just"/>
            <a:endParaRPr lang="fr-CA" sz="3000" dirty="0" smtClean="0">
              <a:latin typeface="Comic Sans MS" pitchFamily="66" charset="0"/>
            </a:endParaRPr>
          </a:p>
          <a:p>
            <a:pPr algn="just"/>
            <a:r>
              <a:rPr lang="fr-CA" sz="3000" dirty="0" smtClean="0">
                <a:latin typeface="Comic Sans MS" pitchFamily="66" charset="0"/>
              </a:rPr>
              <a:t>Allume une chandelle 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si tu veux. Tu peux faire</a:t>
            </a:r>
          </a:p>
          <a:p>
            <a:pPr algn="just"/>
            <a:r>
              <a:rPr lang="fr-CA" sz="3000" dirty="0" smtClean="0">
                <a:latin typeface="Comic Sans MS" pitchFamily="66" charset="0"/>
              </a:rPr>
              <a:t>ton signe de la croix.</a:t>
            </a:r>
            <a:endParaRPr lang="fr-CA" sz="3000" dirty="0">
              <a:latin typeface="Comic Sans MS" pitchFamily="66" charset="0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47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IBM\Local Settings\Temporary Internet Files\Content.IE5\713E1JPW\MP900177811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14810" cy="6858000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4402626" y="116632"/>
            <a:ext cx="4607159" cy="57708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endParaRPr lang="fr-CA" sz="500" dirty="0" smtClean="0"/>
          </a:p>
          <a:p>
            <a:pPr algn="just"/>
            <a:r>
              <a:rPr lang="fr-CA" sz="2800" dirty="0" smtClean="0"/>
              <a:t>Esprit Saint je prends</a:t>
            </a:r>
          </a:p>
          <a:p>
            <a:pPr algn="just"/>
            <a:r>
              <a:rPr lang="fr-CA" sz="2800" dirty="0" smtClean="0"/>
              <a:t>le risque d’ouvrir mon cœur</a:t>
            </a:r>
          </a:p>
          <a:p>
            <a:pPr algn="just"/>
            <a:r>
              <a:rPr lang="fr-CA" sz="2800" dirty="0" smtClean="0"/>
              <a:t>à tes dons…</a:t>
            </a:r>
          </a:p>
          <a:p>
            <a:pPr algn="just"/>
            <a:endParaRPr lang="fr-CA" sz="1400" dirty="0" smtClean="0"/>
          </a:p>
          <a:p>
            <a:pPr algn="just"/>
            <a:r>
              <a:rPr lang="fr-CA" sz="2800" dirty="0" smtClean="0"/>
              <a:t>Don de conseil. </a:t>
            </a:r>
          </a:p>
          <a:p>
            <a:pPr algn="just"/>
            <a:r>
              <a:rPr lang="fr-CA" sz="2800" dirty="0" smtClean="0"/>
              <a:t>Don d’affection filiale.</a:t>
            </a:r>
          </a:p>
          <a:p>
            <a:pPr algn="just"/>
            <a:r>
              <a:rPr lang="fr-CA" sz="2800" dirty="0" smtClean="0"/>
              <a:t>Don de louange.</a:t>
            </a:r>
          </a:p>
          <a:p>
            <a:pPr algn="just"/>
            <a:endParaRPr lang="fr-CA" sz="1400" dirty="0" smtClean="0"/>
          </a:p>
          <a:p>
            <a:pPr algn="just"/>
            <a:r>
              <a:rPr lang="fr-CA" sz="2800" dirty="0" err="1" smtClean="0"/>
              <a:t>Aide-moi</a:t>
            </a:r>
            <a:endParaRPr lang="fr-CA" sz="2800" dirty="0" smtClean="0"/>
          </a:p>
          <a:p>
            <a:pPr algn="just"/>
            <a:r>
              <a:rPr lang="fr-CA" sz="2800" dirty="0" smtClean="0"/>
              <a:t>à voir que le monde est beau</a:t>
            </a:r>
          </a:p>
          <a:p>
            <a:pPr algn="just"/>
            <a:r>
              <a:rPr lang="fr-CA" sz="2800" dirty="0"/>
              <a:t>e</a:t>
            </a:r>
            <a:r>
              <a:rPr lang="fr-CA" sz="2800" dirty="0" smtClean="0"/>
              <a:t>t que je peux l’embellir </a:t>
            </a:r>
          </a:p>
          <a:p>
            <a:pPr algn="just"/>
            <a:r>
              <a:rPr lang="fr-CA" sz="2800" dirty="0" smtClean="0"/>
              <a:t>encore plus avec mes qualités </a:t>
            </a:r>
          </a:p>
          <a:p>
            <a:pPr algn="just"/>
            <a:r>
              <a:rPr lang="fr-CA" sz="2800" dirty="0" smtClean="0"/>
              <a:t>et mes talents! </a:t>
            </a:r>
          </a:p>
          <a:p>
            <a:pPr algn="just"/>
            <a:endParaRPr lang="fr-CA" sz="280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48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IBM\Local Settings\Temporary Internet Files\Content.IE5\3ZTNXH7Q\MP900442466[1].jpg"/>
          <p:cNvPicPr>
            <a:picLocks noChangeAspect="1" noChangeArrowheads="1"/>
          </p:cNvPicPr>
          <p:nvPr/>
        </p:nvPicPr>
        <p:blipFill>
          <a:blip r:embed="rId2" cstate="print"/>
          <a:srcRect b="14583"/>
          <a:stretch>
            <a:fillRect/>
          </a:stretch>
        </p:blipFill>
        <p:spPr bwMode="auto">
          <a:xfrm>
            <a:off x="0" y="0"/>
            <a:ext cx="4000496" cy="6858000"/>
          </a:xfrm>
          <a:prstGeom prst="rect">
            <a:avLst/>
          </a:prstGeom>
          <a:noFill/>
        </p:spPr>
      </p:pic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49</a:t>
            </a:fld>
            <a:endParaRPr lang="fr-CA" dirty="0"/>
          </a:p>
        </p:txBody>
      </p:sp>
      <p:sp>
        <p:nvSpPr>
          <p:cNvPr id="6" name="ZoneTexte 5"/>
          <p:cNvSpPr txBox="1"/>
          <p:nvPr/>
        </p:nvSpPr>
        <p:spPr>
          <a:xfrm>
            <a:off x="4283968" y="332656"/>
            <a:ext cx="4233788" cy="59862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endParaRPr lang="fr-CA" sz="500" dirty="0" smtClean="0"/>
          </a:p>
          <a:p>
            <a:pPr algn="just"/>
            <a:r>
              <a:rPr lang="fr-CA" sz="2800" dirty="0" smtClean="0"/>
              <a:t>Esprit Saint je prends</a:t>
            </a:r>
          </a:p>
          <a:p>
            <a:pPr algn="just"/>
            <a:r>
              <a:rPr lang="fr-CA" sz="2800" dirty="0" smtClean="0"/>
              <a:t>le risque d’ouvrir mon cœur</a:t>
            </a:r>
          </a:p>
          <a:p>
            <a:pPr algn="just"/>
            <a:r>
              <a:rPr lang="fr-CA" sz="2800" dirty="0" smtClean="0"/>
              <a:t>à tes autres dons…</a:t>
            </a:r>
          </a:p>
          <a:p>
            <a:pPr algn="just"/>
            <a:endParaRPr lang="fr-CA" sz="1400" dirty="0" smtClean="0"/>
          </a:p>
          <a:p>
            <a:pPr algn="just"/>
            <a:r>
              <a:rPr lang="fr-CA" sz="2800" dirty="0" smtClean="0"/>
              <a:t>Don de connaissance. </a:t>
            </a:r>
          </a:p>
          <a:p>
            <a:pPr algn="just"/>
            <a:r>
              <a:rPr lang="fr-CA" sz="2800" dirty="0" smtClean="0"/>
              <a:t>Don d’intelligence.</a:t>
            </a:r>
          </a:p>
          <a:p>
            <a:pPr algn="just"/>
            <a:r>
              <a:rPr lang="fr-CA" sz="2800" dirty="0" smtClean="0"/>
              <a:t>Don de force.</a:t>
            </a:r>
          </a:p>
          <a:p>
            <a:pPr algn="just"/>
            <a:r>
              <a:rPr lang="fr-CA" sz="2800" dirty="0" smtClean="0"/>
              <a:t>Don de sagesse.</a:t>
            </a:r>
          </a:p>
          <a:p>
            <a:pPr algn="just"/>
            <a:endParaRPr lang="fr-CA" sz="1400" dirty="0" smtClean="0"/>
          </a:p>
          <a:p>
            <a:pPr algn="just"/>
            <a:r>
              <a:rPr lang="fr-CA" sz="2800" dirty="0" smtClean="0"/>
              <a:t>Souffle ton vent</a:t>
            </a:r>
          </a:p>
          <a:p>
            <a:pPr algn="just"/>
            <a:r>
              <a:rPr lang="fr-CA" sz="2800" dirty="0" smtClean="0"/>
              <a:t>dans mon cœur </a:t>
            </a:r>
          </a:p>
          <a:p>
            <a:pPr algn="just"/>
            <a:r>
              <a:rPr lang="fr-CA" sz="2800" dirty="0" smtClean="0"/>
              <a:t>pour que je goûte toujours</a:t>
            </a:r>
          </a:p>
          <a:p>
            <a:pPr algn="just"/>
            <a:r>
              <a:rPr lang="fr-CA" sz="2800" dirty="0" smtClean="0"/>
              <a:t>à la joie et au bonheur.</a:t>
            </a:r>
          </a:p>
          <a:p>
            <a:pPr algn="just"/>
            <a:endParaRPr lang="fr-CA" sz="1400" dirty="0" smtClean="0"/>
          </a:p>
          <a:p>
            <a:pPr algn="just"/>
            <a:r>
              <a:rPr lang="fr-CA" sz="2800" dirty="0" smtClean="0"/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227042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28794" y="1285860"/>
            <a:ext cx="6906058" cy="587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sz="30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fr-CA" sz="3000" dirty="0" smtClean="0">
                <a:latin typeface="Comic Sans MS" pitchFamily="66" charset="0"/>
              </a:rPr>
              <a:t> De m’écrire les 7 dons de l’Esprit </a:t>
            </a:r>
          </a:p>
          <a:p>
            <a:r>
              <a:rPr lang="fr-CA" sz="3000" dirty="0" smtClean="0">
                <a:latin typeface="Comic Sans MS" pitchFamily="66" charset="0"/>
              </a:rPr>
              <a:t>  dans l’ordre SIFCOCOAL</a:t>
            </a:r>
          </a:p>
          <a:p>
            <a:r>
              <a:rPr lang="fr-CA" sz="3000" dirty="0" smtClean="0">
                <a:latin typeface="Comic Sans MS" pitchFamily="66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fr-CA" sz="3000" dirty="0" smtClean="0">
                <a:latin typeface="Comic Sans MS" pitchFamily="66" charset="0"/>
              </a:rPr>
              <a:t> De m’écrire toujours dans le dossier</a:t>
            </a:r>
          </a:p>
          <a:p>
            <a:r>
              <a:rPr lang="fr-CA" sz="3000" dirty="0" smtClean="0">
                <a:latin typeface="Comic Sans MS" pitchFamily="66" charset="0"/>
              </a:rPr>
              <a:t> WORD ta réponse à la question:</a:t>
            </a:r>
          </a:p>
          <a:p>
            <a:r>
              <a:rPr lang="fr-CA" sz="3000" dirty="0" smtClean="0">
                <a:latin typeface="Comic Sans MS" pitchFamily="66" charset="0"/>
              </a:rPr>
              <a:t>«   Pourquoi je veux faire</a:t>
            </a:r>
          </a:p>
          <a:p>
            <a:r>
              <a:rPr lang="fr-CA" sz="3000" dirty="0" smtClean="0">
                <a:latin typeface="Comic Sans MS" pitchFamily="66" charset="0"/>
              </a:rPr>
              <a:t>			 ma confirmation? »</a:t>
            </a:r>
          </a:p>
          <a:p>
            <a:endParaRPr lang="fr-CA" sz="1600" dirty="0" smtClean="0">
              <a:latin typeface="Comic Sans MS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fr-CA" sz="3000" dirty="0" smtClean="0">
                <a:latin typeface="Comic Sans MS" pitchFamily="66" charset="0"/>
              </a:rPr>
              <a:t>Envoie-moi ton message!</a:t>
            </a:r>
          </a:p>
          <a:p>
            <a:r>
              <a:rPr lang="fr-CA" sz="3000" dirty="0" smtClean="0">
                <a:latin typeface="Comic Sans MS" pitchFamily="66" charset="0"/>
              </a:rPr>
              <a:t> </a:t>
            </a:r>
          </a:p>
          <a:p>
            <a:endParaRPr lang="fr-CA" sz="3000" dirty="0" smtClean="0">
              <a:latin typeface="Comic Sans MS" pitchFamily="66" charset="0"/>
            </a:endParaRPr>
          </a:p>
          <a:p>
            <a:endParaRPr lang="fr-CA" sz="3000" dirty="0" smtClean="0">
              <a:latin typeface="Comic Sans MS" pitchFamily="66" charset="0"/>
            </a:endParaRPr>
          </a:p>
        </p:txBody>
      </p:sp>
      <p:pic>
        <p:nvPicPr>
          <p:cNvPr id="9221" name="Picture 5" descr="C:\Documents and Settings\IBM\Local Settings\Temporary Internet Files\Content.IE5\CPPWRCSI\MC90029830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93096"/>
            <a:ext cx="1000132" cy="1215525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1099696" y="357166"/>
            <a:ext cx="64684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CA" sz="3600" b="1" dirty="0" smtClean="0">
                <a:latin typeface="Comic Sans MS" pitchFamily="66" charset="0"/>
              </a:rPr>
              <a:t>Résumé de </a:t>
            </a:r>
            <a:r>
              <a:rPr lang="fr-CA" sz="3600" b="1" smtClean="0">
                <a:latin typeface="Comic Sans MS" pitchFamily="66" charset="0"/>
              </a:rPr>
              <a:t>notre 3</a:t>
            </a:r>
            <a:r>
              <a:rPr lang="fr-CA" sz="3600" b="1" baseline="30000" smtClean="0">
                <a:latin typeface="Comic Sans MS" pitchFamily="66" charset="0"/>
              </a:rPr>
              <a:t>ième</a:t>
            </a:r>
            <a:r>
              <a:rPr lang="fr-CA" sz="3600" b="1" smtClean="0">
                <a:latin typeface="Comic Sans MS" pitchFamily="66" charset="0"/>
              </a:rPr>
              <a:t> </a:t>
            </a:r>
            <a:r>
              <a:rPr lang="fr-CA" sz="3600" b="1" dirty="0" smtClean="0">
                <a:latin typeface="Comic Sans MS" pitchFamily="66" charset="0"/>
              </a:rPr>
              <a:t>CLIC!</a:t>
            </a:r>
          </a:p>
          <a:p>
            <a:pPr algn="ctr"/>
            <a:r>
              <a:rPr lang="fr-CA" sz="3600" b="1" dirty="0" smtClean="0">
                <a:latin typeface="Comic Sans MS" pitchFamily="66" charset="0"/>
              </a:rPr>
              <a:t>N’oublie pas:</a:t>
            </a:r>
            <a:endParaRPr lang="fr-CA" sz="3600" b="1" dirty="0">
              <a:latin typeface="Comic Sans MS" pitchFamily="66" charset="0"/>
            </a:endParaRPr>
          </a:p>
        </p:txBody>
      </p:sp>
      <p:pic>
        <p:nvPicPr>
          <p:cNvPr id="32770" name="Picture 2" descr="C:\Documents and Settings\IBM\Local Settings\Temporary Internet Files\Content.IE5\Q0NBHGWT\MC900234427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643050"/>
            <a:ext cx="1687009" cy="1785950"/>
          </a:xfrm>
          <a:prstGeom prst="rect">
            <a:avLst/>
          </a:prstGeom>
          <a:noFill/>
        </p:spPr>
      </p:pic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50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31367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" y="92867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600" dirty="0" smtClean="0">
                <a:latin typeface="Comic Sans MS" pitchFamily="66" charset="0"/>
              </a:rPr>
              <a:t>Merci pour ta participation!</a:t>
            </a:r>
          </a:p>
          <a:p>
            <a:pPr algn="ctr"/>
            <a:r>
              <a:rPr lang="fr-CA" sz="3600" dirty="0" smtClean="0">
                <a:latin typeface="Comic Sans MS" pitchFamily="66" charset="0"/>
              </a:rPr>
              <a:t>Tu es en chemin</a:t>
            </a:r>
          </a:p>
          <a:p>
            <a:pPr algn="ctr"/>
            <a:r>
              <a:rPr lang="fr-CA" sz="3600" smtClean="0">
                <a:latin typeface="Comic Sans MS" pitchFamily="66" charset="0"/>
              </a:rPr>
              <a:t>vers  </a:t>
            </a:r>
            <a:r>
              <a:rPr lang="fr-CA" sz="3600" dirty="0" smtClean="0">
                <a:latin typeface="Comic Sans MS" pitchFamily="66" charset="0"/>
              </a:rPr>
              <a:t>ta confirmation.</a:t>
            </a:r>
          </a:p>
          <a:p>
            <a:pPr algn="ctr"/>
            <a:endParaRPr lang="fr-CA" sz="3600" dirty="0" smtClean="0">
              <a:latin typeface="Comic Sans MS" pitchFamily="66" charset="0"/>
            </a:endParaRPr>
          </a:p>
          <a:p>
            <a:pPr algn="ctr"/>
            <a:r>
              <a:rPr lang="fr-CA" sz="3600" dirty="0" smtClean="0">
                <a:latin typeface="Comic Sans MS" pitchFamily="66" charset="0"/>
              </a:rPr>
              <a:t>Si tu as des questions, n’hésite pas!</a:t>
            </a:r>
          </a:p>
          <a:p>
            <a:pPr algn="ctr"/>
            <a:r>
              <a:rPr lang="fr-CA" sz="3600" dirty="0" smtClean="0">
                <a:latin typeface="Comic Sans MS" pitchFamily="66" charset="0"/>
              </a:rPr>
              <a:t>Contacte-moi!</a:t>
            </a:r>
            <a:endParaRPr lang="fr-CA" sz="3600" dirty="0">
              <a:latin typeface="Comic Sans MS" pitchFamily="66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19280-9FC5-41EC-89B5-C08BEFD41360}" type="slidenum">
              <a:rPr lang="fr-CA" smtClean="0"/>
              <a:pPr/>
              <a:t>51</a:t>
            </a:fld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1789</Words>
  <Application>Microsoft Office PowerPoint</Application>
  <PresentationFormat>Affichage à l'écran (4:3)</PresentationFormat>
  <Paragraphs>559</Paragraphs>
  <Slides>51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51</vt:i4>
      </vt:variant>
    </vt:vector>
  </HeadingPairs>
  <TitlesOfParts>
    <vt:vector size="5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IBM</dc:creator>
  <cp:lastModifiedBy>Luc Potvin</cp:lastModifiedBy>
  <cp:revision>128</cp:revision>
  <dcterms:created xsi:type="dcterms:W3CDTF">2012-10-16T18:28:49Z</dcterms:created>
  <dcterms:modified xsi:type="dcterms:W3CDTF">2018-02-05T17:56:15Z</dcterms:modified>
</cp:coreProperties>
</file>