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2" r:id="rId2"/>
    <p:sldId id="256" r:id="rId3"/>
    <p:sldId id="299" r:id="rId4"/>
    <p:sldId id="377" r:id="rId5"/>
    <p:sldId id="376" r:id="rId6"/>
    <p:sldId id="378" r:id="rId7"/>
    <p:sldId id="380" r:id="rId8"/>
    <p:sldId id="379" r:id="rId9"/>
    <p:sldId id="374" r:id="rId10"/>
    <p:sldId id="382" r:id="rId11"/>
    <p:sldId id="383" r:id="rId12"/>
    <p:sldId id="375" r:id="rId13"/>
    <p:sldId id="327" r:id="rId14"/>
    <p:sldId id="373" r:id="rId15"/>
    <p:sldId id="384" r:id="rId16"/>
    <p:sldId id="385" r:id="rId17"/>
    <p:sldId id="387" r:id="rId18"/>
    <p:sldId id="390" r:id="rId19"/>
    <p:sldId id="334" r:id="rId20"/>
    <p:sldId id="263" r:id="rId21"/>
    <p:sldId id="291" r:id="rId22"/>
    <p:sldId id="36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5" autoAdjust="0"/>
    <p:restoredTop sz="94660"/>
  </p:normalViewPr>
  <p:slideViewPr>
    <p:cSldViewPr>
      <p:cViewPr varScale="1">
        <p:scale>
          <a:sx n="61" d="100"/>
          <a:sy n="61" d="100"/>
        </p:scale>
        <p:origin x="-103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A73D-D330-4C6D-BE06-2A808F284B86}" type="datetimeFigureOut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298AB-9474-4415-870D-636F0831AD21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85854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C96DF-93E9-4C98-8AFA-255F764F1516}" type="datetimeFigureOut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52DCB-DD3A-45BA-8AF1-D7160F61E4DD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358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5D4E-F7F6-4118-B178-9CEF300E4982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88A-4874-400E-A29D-F75DA28DA4F1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94A5-3738-4B90-97C0-957FFF76542E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95B2-5A63-458D-A5E7-EDFFA8FB1ADC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A550-3B60-4325-9A42-CB78E5CAD575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2AE6-2239-4C9C-A256-221F47FB9FFE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130E-5B14-42EF-949E-D77B2C76D71F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66D-8FD6-4901-8779-B5890117D783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234E-A266-4AEE-B858-1890B7921CF1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4C7F-BD27-4F3B-877C-53ED75111105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5F69-2082-4017-8369-A38B9F074B7F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D5BD-9D31-4ACD-ABE6-827B8BA50BF2}" type="datetime1">
              <a:rPr lang="fr-FR" smtClean="0"/>
              <a:pPr/>
              <a:t>14/12/2017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9280-9FC5-41EC-89B5-C08BEFD41360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source=images&amp;cd=&amp;cad=rja&amp;docid=mNOZrJ8KGmKFFM&amp;tbnid=kEapOZrdzsdsZM&amp;ved=0CAgQjRw&amp;url=http://romentique.blogspace.fr/2447348/coeur-en-feu/&amp;ei=OvT3UuzSFdPlyAHJ_4DICg&amp;psig=AFQjCNFeFkhhi_0qkmERLTNKRRxIrNA6ig&amp;ust=139206802641316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source=images&amp;cd=&amp;cad=rja&amp;docid=mNOZrJ8KGmKFFM&amp;tbnid=kEapOZrdzsdsZM&amp;ved=0CAgQjRw&amp;url=http://romentique.blogspace.fr/2447348/coeur-en-feu/&amp;ei=OvT3UuzSFdPlyAHJ_4DICg&amp;psig=AFQjCNFeFkhhi_0qkmERLTNKRRxIrNA6ig&amp;ust=1392068026413165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source=images&amp;cd=&amp;cad=rja&amp;docid=mNOZrJ8KGmKFFM&amp;tbnid=kEapOZrdzsdsZM&amp;ved=0CAgQjRw&amp;url=http://romentique.blogspace.fr/2447348/coeur-en-feu/&amp;ei=OvT3UuzSFdPlyAHJ_4DICg&amp;psig=AFQjCNFeFkhhi_0qkmERLTNKRRxIrNA6ig&amp;ust=139206802641316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source=images&amp;cd=&amp;cad=rja&amp;docid=mNOZrJ8KGmKFFM&amp;tbnid=kEapOZrdzsdsZM&amp;ved=0CAgQjRw&amp;url=http://romentique.blogspace.fr/2447348/coeur-en-feu/&amp;ei=OvT3UuzSFdPlyAHJ_4DICg&amp;psig=AFQjCNFeFkhhi_0qkmERLTNKRRxIrNA6ig&amp;ust=139206802641316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</a:t>
            </a:fld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4139952" y="1929606"/>
            <a:ext cx="41044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Bonjour!</a:t>
            </a:r>
          </a:p>
          <a:p>
            <a:endParaRPr lang="fr-CA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Voici ton 5</a:t>
            </a:r>
            <a:r>
              <a:rPr lang="fr-CA" sz="3200" baseline="30000" dirty="0" smtClean="0">
                <a:latin typeface="Comic Sans MS" pitchFamily="66" charset="0"/>
              </a:rPr>
              <a:t>e</a:t>
            </a:r>
            <a:r>
              <a:rPr lang="fr-CA" sz="3200" dirty="0" smtClean="0">
                <a:latin typeface="Comic Sans MS" pitchFamily="66" charset="0"/>
              </a:rPr>
              <a:t> CLIC!</a:t>
            </a:r>
            <a:endParaRPr lang="fr-CA" sz="3200" dirty="0">
              <a:latin typeface="Comic Sans MS" pitchFamily="66" charset="0"/>
            </a:endParaRPr>
          </a:p>
          <a:p>
            <a:endParaRPr lang="fr-CA" sz="3200" dirty="0" smtClean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5810" y="4869160"/>
            <a:ext cx="820891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Lis une diapositive à la fois </a:t>
            </a:r>
          </a:p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et fais ce qui est demandé</a:t>
            </a:r>
          </a:p>
          <a:p>
            <a:pPr algn="ctr"/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avant d’aller plus loin…</a:t>
            </a:r>
            <a:endParaRPr lang="fr-CA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lpotvin\Pictures\image pps\souri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6" y="188640"/>
            <a:ext cx="24699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74963" y="6488668"/>
            <a:ext cx="251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Église </a:t>
            </a:r>
            <a:r>
              <a:rPr lang="fr-CA" dirty="0" smtClean="0"/>
              <a:t>St-Thomas d’Aquin</a:t>
            </a:r>
            <a:endParaRPr lang="fr-CA" dirty="0"/>
          </a:p>
        </p:txBody>
      </p:sp>
      <p:sp>
        <p:nvSpPr>
          <p:cNvPr id="12" name="ZoneTexte 11"/>
          <p:cNvSpPr txBox="1"/>
          <p:nvPr/>
        </p:nvSpPr>
        <p:spPr>
          <a:xfrm>
            <a:off x="89548" y="4325213"/>
            <a:ext cx="179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Église </a:t>
            </a:r>
            <a:r>
              <a:rPr lang="fr-CA" dirty="0" smtClean="0"/>
              <a:t>St-</a:t>
            </a:r>
            <a:r>
              <a:rPr lang="fr-CA" dirty="0" err="1" smtClean="0"/>
              <a:t>Francois</a:t>
            </a:r>
            <a:endParaRPr lang="fr-CA" dirty="0"/>
          </a:p>
        </p:txBody>
      </p:sp>
      <p:sp>
        <p:nvSpPr>
          <p:cNvPr id="13" name="ZoneTexte 12"/>
          <p:cNvSpPr txBox="1"/>
          <p:nvPr/>
        </p:nvSpPr>
        <p:spPr>
          <a:xfrm>
            <a:off x="7134953" y="6462174"/>
            <a:ext cx="207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Église </a:t>
            </a:r>
            <a:r>
              <a:rPr lang="fr-CA" dirty="0" smtClean="0"/>
              <a:t>Ste-</a:t>
            </a:r>
            <a:r>
              <a:rPr lang="fr-CA" dirty="0" err="1" smtClean="0"/>
              <a:t>Hedwidge</a:t>
            </a:r>
            <a:endParaRPr lang="fr-CA" dirty="0"/>
          </a:p>
        </p:txBody>
      </p:sp>
      <p:sp>
        <p:nvSpPr>
          <p:cNvPr id="14" name="ZoneTexte 13"/>
          <p:cNvSpPr txBox="1"/>
          <p:nvPr/>
        </p:nvSpPr>
        <p:spPr>
          <a:xfrm>
            <a:off x="3938279" y="4593965"/>
            <a:ext cx="337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Église </a:t>
            </a:r>
            <a:r>
              <a:rPr lang="fr-CA" dirty="0" smtClean="0"/>
              <a:t>Notre-Dame-du-Lac-St-Jean</a:t>
            </a:r>
            <a:endParaRPr lang="fr-CA" dirty="0"/>
          </a:p>
        </p:txBody>
      </p:sp>
      <p:sp>
        <p:nvSpPr>
          <p:cNvPr id="15" name="ZoneTexte 14"/>
          <p:cNvSpPr txBox="1"/>
          <p:nvPr/>
        </p:nvSpPr>
        <p:spPr>
          <a:xfrm>
            <a:off x="4351331" y="40246"/>
            <a:ext cx="18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Église </a:t>
            </a:r>
            <a:r>
              <a:rPr lang="fr-CA" dirty="0" smtClean="0"/>
              <a:t>St-Méthode</a:t>
            </a:r>
            <a:endParaRPr lang="fr-CA" dirty="0"/>
          </a:p>
        </p:txBody>
      </p:sp>
      <p:sp>
        <p:nvSpPr>
          <p:cNvPr id="16" name="ZoneTexte 15"/>
          <p:cNvSpPr txBox="1"/>
          <p:nvPr/>
        </p:nvSpPr>
        <p:spPr>
          <a:xfrm>
            <a:off x="5458403" y="3661009"/>
            <a:ext cx="278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Église </a:t>
            </a:r>
            <a:r>
              <a:rPr lang="fr-CA" dirty="0" smtClean="0"/>
              <a:t>Ste-</a:t>
            </a:r>
            <a:r>
              <a:rPr lang="fr-CA" dirty="0" err="1" smtClean="0"/>
              <a:t>Katéri</a:t>
            </a:r>
            <a:r>
              <a:rPr lang="fr-CA" dirty="0" smtClean="0"/>
              <a:t> Tekakwitha</a:t>
            </a:r>
            <a:endParaRPr lang="fr-CA" dirty="0"/>
          </a:p>
        </p:txBody>
      </p:sp>
      <p:pic>
        <p:nvPicPr>
          <p:cNvPr id="1026" name="Picture 2" descr="C:\Users\lpotvin\Pictures\photo divers\eglsf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6" y="138233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34242" y="836712"/>
            <a:ext cx="173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Église </a:t>
            </a:r>
            <a:r>
              <a:rPr lang="fr-CA" dirty="0" smtClean="0"/>
              <a:t>St-Félicien</a:t>
            </a:r>
            <a:endParaRPr lang="fr-CA" dirty="0"/>
          </a:p>
        </p:txBody>
      </p:sp>
      <p:pic>
        <p:nvPicPr>
          <p:cNvPr id="1028" name="Picture 4" descr="C:\Users\lpotvin\Pictures\photo divers\egl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78" y="342691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potvin\Pictures\photo divers\egls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35" y="492350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2484612" y="158025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Église </a:t>
            </a:r>
            <a:r>
              <a:rPr lang="fr-CA" dirty="0" smtClean="0"/>
              <a:t>St-Prime</a:t>
            </a:r>
            <a:endParaRPr lang="fr-CA" dirty="0"/>
          </a:p>
        </p:txBody>
      </p:sp>
      <p:pic>
        <p:nvPicPr>
          <p:cNvPr id="1031" name="Picture 7" descr="http://www.evechedechicoutimi.qc.ca/donnees/media/images/Eglises%20et%20Paroisses/eglisestfrancoissales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5928"/>
            <a:ext cx="1556362" cy="20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evechedechicoutimi.qc.ca/donnees/media/images/Eglises%20et%20Paroisses/egliselacbouchette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76" y="4490822"/>
            <a:ext cx="1723120" cy="20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evechedechicoutimi.qc.ca/donnees/media/images/Eglises%20et%20Paroisses/eglisepointebleue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78" y="2871579"/>
            <a:ext cx="32480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evechedechicoutimi.qc.ca/donnees/media/images/Eglises%20et%20Paroisses/eglisestehedwidgeNe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88" y="4030341"/>
            <a:ext cx="1863776" cy="243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evechedechicoutimi.qc.ca/donnees/media/images/Eglises%20et%20Paroisses/egliseNDroberval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22" y="5017598"/>
            <a:ext cx="2652831" cy="18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evechedechicoutimi.qc.ca/donnees/media/images/Eglises%20et%20Paroisses/egliseladorep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88" y="729351"/>
            <a:ext cx="1749664" cy="29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6156053" y="158025"/>
            <a:ext cx="620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Église </a:t>
            </a:r>
            <a:r>
              <a:rPr lang="fr-CA" dirty="0" smtClean="0"/>
              <a:t>Notre-Dame-de-La-Doré                                                         ou N-D de l’annonciation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92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16632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latin typeface="Comic Sans MS" panose="030F0702030302020204" pitchFamily="66" charset="0"/>
              </a:rPr>
              <a:t>Les saints et les saintes qui ont donné leurs noms à nos églises sont des personnes d’un autre temps qui ont donné le meilleur d’elles-mêmes dans:</a:t>
            </a:r>
          </a:p>
          <a:p>
            <a:endParaRPr lang="fr-CA" sz="2800" dirty="0">
              <a:latin typeface="Comic Sans MS" panose="030F0702030302020204" pitchFamily="66" charset="0"/>
            </a:endParaRPr>
          </a:p>
          <a:p>
            <a:pPr marL="1081087" indent="-457200">
              <a:buFont typeface="Wingdings" panose="05000000000000000000" pitchFamily="2" charset="2"/>
              <a:buChar char="ü"/>
            </a:pPr>
            <a:r>
              <a:rPr lang="fr-CA" sz="2800" dirty="0" smtClean="0">
                <a:latin typeface="Comic Sans MS" panose="030F0702030302020204" pitchFamily="66" charset="0"/>
              </a:rPr>
              <a:t>Leur foi </a:t>
            </a:r>
            <a:r>
              <a:rPr lang="fr-CA" sz="2000" dirty="0">
                <a:latin typeface="Comic Sans MS" panose="030F0702030302020204" pitchFamily="66" charset="0"/>
              </a:rPr>
              <a:t>(croyance en </a:t>
            </a:r>
            <a:r>
              <a:rPr lang="fr-CA" sz="2000" dirty="0" smtClean="0">
                <a:latin typeface="Comic Sans MS" panose="030F0702030302020204" pitchFamily="66" charset="0"/>
              </a:rPr>
              <a:t>Dieu – témoignage – dire et vivre sa foi)</a:t>
            </a:r>
            <a:endParaRPr lang="fr-CA" sz="2000" dirty="0">
              <a:latin typeface="Comic Sans MS" panose="030F0702030302020204" pitchFamily="66" charset="0"/>
            </a:endParaRPr>
          </a:p>
          <a:p>
            <a:pPr marL="1081087" indent="-457200">
              <a:buFont typeface="Wingdings" panose="05000000000000000000" pitchFamily="2" charset="2"/>
              <a:buChar char="ü"/>
            </a:pPr>
            <a:r>
              <a:rPr lang="fr-CA" sz="2800" dirty="0" smtClean="0">
                <a:latin typeface="Comic Sans MS" panose="030F0702030302020204" pitchFamily="66" charset="0"/>
              </a:rPr>
              <a:t>Leur espérance </a:t>
            </a:r>
            <a:r>
              <a:rPr lang="fr-CA" sz="2000" dirty="0">
                <a:latin typeface="Comic Sans MS" panose="030F0702030302020204" pitchFamily="66" charset="0"/>
              </a:rPr>
              <a:t>(confiance </a:t>
            </a:r>
            <a:r>
              <a:rPr lang="fr-CA" sz="2000" dirty="0" smtClean="0">
                <a:latin typeface="Comic Sans MS" panose="030F0702030302020204" pitchFamily="66" charset="0"/>
              </a:rPr>
              <a:t>- </a:t>
            </a:r>
            <a:r>
              <a:rPr lang="fr-CA" sz="2000" dirty="0">
                <a:latin typeface="Comic Sans MS" panose="030F0702030302020204" pitchFamily="66" charset="0"/>
              </a:rPr>
              <a:t>espoir)</a:t>
            </a:r>
          </a:p>
          <a:p>
            <a:pPr marL="1081087" indent="-457200">
              <a:buFont typeface="Wingdings" panose="05000000000000000000" pitchFamily="2" charset="2"/>
              <a:buChar char="ü"/>
            </a:pPr>
            <a:r>
              <a:rPr lang="fr-CA" sz="2800" dirty="0" smtClean="0">
                <a:latin typeface="Comic Sans MS" panose="030F0702030302020204" pitchFamily="66" charset="0"/>
              </a:rPr>
              <a:t>Leur charité </a:t>
            </a:r>
            <a:r>
              <a:rPr lang="fr-CA" sz="2000" dirty="0">
                <a:latin typeface="Comic Sans MS" panose="030F0702030302020204" pitchFamily="66" charset="0"/>
              </a:rPr>
              <a:t>(</a:t>
            </a:r>
            <a:r>
              <a:rPr lang="fr-CA" sz="2000" dirty="0" smtClean="0">
                <a:latin typeface="Comic Sans MS" panose="030F0702030302020204" pitchFamily="66" charset="0"/>
              </a:rPr>
              <a:t>dévouement – amour - service).</a:t>
            </a:r>
            <a:endParaRPr lang="fr-CA" sz="2000" dirty="0">
              <a:latin typeface="Comic Sans MS" panose="030F0702030302020204" pitchFamily="66" charset="0"/>
            </a:endParaRPr>
          </a:p>
          <a:p>
            <a:endParaRPr lang="fr-CA" dirty="0">
              <a:latin typeface="Comic Sans MS" panose="030F0702030302020204" pitchFamily="66" charset="0"/>
            </a:endParaRPr>
          </a:p>
          <a:p>
            <a:endParaRPr lang="fr-CA" dirty="0"/>
          </a:p>
        </p:txBody>
      </p:sp>
      <p:sp>
        <p:nvSpPr>
          <p:cNvPr id="3" name="AutoShape 2" descr="Résultats de recherche d'images pour « st-thomas d'Aquin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83" y="3480894"/>
            <a:ext cx="2018333" cy="261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457">
            <a:off x="657348" y="3554538"/>
            <a:ext cx="2143125" cy="252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317">
            <a:off x="6627965" y="3577285"/>
            <a:ext cx="1885950" cy="262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806496" y="5400958"/>
            <a:ext cx="7703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800" dirty="0">
              <a:latin typeface="Comic Sans MS" panose="030F0702030302020204" pitchFamily="66" charset="0"/>
            </a:endParaRPr>
          </a:p>
          <a:p>
            <a:pPr marL="1081087" indent="-457200">
              <a:buFont typeface="Wingdings" panose="05000000000000000000" pitchFamily="2" charset="2"/>
              <a:buChar char="ü"/>
            </a:pPr>
            <a:r>
              <a:rPr lang="fr-CA" sz="2000" dirty="0" smtClean="0">
                <a:latin typeface="Comic Sans MS" panose="030F0702030302020204" pitchFamily="66" charset="0"/>
              </a:rPr>
              <a:t>).</a:t>
            </a:r>
            <a:endParaRPr lang="fr-CA" sz="2000" dirty="0">
              <a:latin typeface="Comic Sans MS" panose="030F0702030302020204" pitchFamily="66" charset="0"/>
            </a:endParaRPr>
          </a:p>
          <a:p>
            <a:endParaRPr lang="fr-CA" dirty="0">
              <a:latin typeface="Comic Sans MS" panose="030F0702030302020204" pitchFamily="66" charset="0"/>
            </a:endParaRPr>
          </a:p>
          <a:p>
            <a:r>
              <a:rPr lang="fr-CA" dirty="0" smtClean="0"/>
              <a:t>Voici trois Saints parmi ceux et celles de notre unité pastorale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41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5299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800" dirty="0" smtClean="0">
                <a:latin typeface="Comic Sans MS" panose="030F0702030302020204" pitchFamily="66" charset="0"/>
              </a:rPr>
              <a:t>Aujourd’hui, il y a autour de toi des personnes qui ont découvert comment déployer leur sainteté.</a:t>
            </a:r>
          </a:p>
          <a:p>
            <a:pPr algn="just"/>
            <a:endParaRPr lang="fr-CA" sz="2800" dirty="0">
              <a:latin typeface="Comic Sans MS" panose="030F0702030302020204" pitchFamily="66" charset="0"/>
            </a:endParaRPr>
          </a:p>
          <a:p>
            <a:pPr algn="just"/>
            <a:r>
              <a:rPr lang="fr-CA" sz="2800" dirty="0" smtClean="0">
                <a:latin typeface="Comic Sans MS" panose="030F0702030302020204" pitchFamily="66" charset="0"/>
              </a:rPr>
              <a:t>Ce ne sont pas des personnes figées comme une image ou une statue d’un autre temps. Ce sont des personnes que tu connais personnellement ou qui font partie de l’actualité.</a:t>
            </a:r>
          </a:p>
          <a:p>
            <a:endParaRPr lang="fr-CA" sz="2800" dirty="0">
              <a:latin typeface="Comic Sans MS" panose="030F0702030302020204" pitchFamily="66" charset="0"/>
            </a:endParaRPr>
          </a:p>
          <a:p>
            <a:pPr indent="541338"/>
            <a:endParaRPr lang="fr-CA" sz="2800" dirty="0" smtClean="0">
              <a:latin typeface="Comic Sans MS" panose="030F0702030302020204" pitchFamily="66" charset="0"/>
            </a:endParaRPr>
          </a:p>
          <a:p>
            <a:pPr indent="541338"/>
            <a:r>
              <a:rPr lang="fr-CA" sz="2800" dirty="0" smtClean="0">
                <a:latin typeface="Comic Sans MS" panose="030F0702030302020204" pitchFamily="66" charset="0"/>
              </a:rPr>
              <a:t>Des personnes qui donnent</a:t>
            </a:r>
          </a:p>
          <a:p>
            <a:pPr indent="541338"/>
            <a:r>
              <a:rPr lang="fr-CA" sz="2800" dirty="0">
                <a:latin typeface="Comic Sans MS" panose="030F0702030302020204" pitchFamily="66" charset="0"/>
              </a:rPr>
              <a:t>l</a:t>
            </a:r>
            <a:r>
              <a:rPr lang="fr-CA" sz="2800" dirty="0" smtClean="0">
                <a:latin typeface="Comic Sans MS" panose="030F0702030302020204" pitchFamily="66" charset="0"/>
              </a:rPr>
              <a:t>e meilleur d’elles-mêmes!</a:t>
            </a:r>
          </a:p>
          <a:p>
            <a:endParaRPr lang="fr-CA" sz="2800" dirty="0">
              <a:latin typeface="Comic Sans MS" panose="030F0702030302020204" pitchFamily="66" charset="0"/>
            </a:endParaRPr>
          </a:p>
          <a:p>
            <a:endParaRPr lang="fr-CA" sz="2800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33613"/>
            <a:ext cx="333375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Première réflexion de ce clic</a:t>
            </a:r>
          </a:p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Identifie tes réponses de 1 à 3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1844824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Sur le document WORD, écris-moi un exemple de personne:</a:t>
            </a:r>
          </a:p>
          <a:p>
            <a:endParaRPr lang="fr-CA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Qui donne le meilleur d’elle-même dans sa foi (croyance en Dieu, témoignage, dire et vivre sa foi). Explique pourquoi tu as choisi cette personne.</a:t>
            </a:r>
          </a:p>
          <a:p>
            <a:pPr marL="342900" indent="-342900">
              <a:buFont typeface="+mj-lt"/>
              <a:buAutoNum type="arabicPeriod"/>
            </a:pPr>
            <a:endParaRPr lang="fr-CA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Qui donne le meilleur d’elle-même dans son espérance (confiance – espoir). Explique pourquoi tu as choisi cette personne.</a:t>
            </a:r>
          </a:p>
          <a:p>
            <a:pPr marL="342900" indent="-342900">
              <a:buFont typeface="+mj-lt"/>
              <a:buAutoNum type="arabicPeriod"/>
            </a:pPr>
            <a:endParaRPr lang="fr-CA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Qui donne le meilleur d’elle-même dans sa charité (dévouement – amour – service). Explique pourquoi tu as choisi cette personne.</a:t>
            </a:r>
          </a:p>
          <a:p>
            <a:endParaRPr lang="fr-CA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Pense aux personnes que tu connais ou à des personnes de </a:t>
            </a:r>
            <a:r>
              <a:rPr lang="fr-CA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l’actualité  ou du monde public.</a:t>
            </a:r>
          </a:p>
          <a:p>
            <a:endParaRPr lang="fr-CA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Demande l’aide d’un adulte pour ta réflexion.</a:t>
            </a:r>
            <a:endParaRPr lang="fr-CA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14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88640"/>
            <a:ext cx="73116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 smtClean="0">
                <a:latin typeface="Comic Sans MS" panose="030F0702030302020204" pitchFamily="66" charset="0"/>
              </a:rPr>
              <a:t>Toi aussi,</a:t>
            </a:r>
          </a:p>
          <a:p>
            <a:r>
              <a:rPr lang="fr-CA" sz="4000" dirty="0">
                <a:latin typeface="Comic Sans MS" panose="030F0702030302020204" pitchFamily="66" charset="0"/>
              </a:rPr>
              <a:t>a</a:t>
            </a:r>
            <a:r>
              <a:rPr lang="fr-CA" sz="4000" dirty="0" smtClean="0">
                <a:latin typeface="Comic Sans MS" panose="030F0702030302020204" pitchFamily="66" charset="0"/>
              </a:rPr>
              <a:t>vec l’aide de l’Esprit Saint,</a:t>
            </a:r>
          </a:p>
          <a:p>
            <a:r>
              <a:rPr lang="fr-CA" sz="4000" dirty="0">
                <a:latin typeface="Comic Sans MS" panose="030F0702030302020204" pitchFamily="66" charset="0"/>
              </a:rPr>
              <a:t>t</a:t>
            </a:r>
            <a:r>
              <a:rPr lang="fr-CA" sz="4000" dirty="0" smtClean="0">
                <a:latin typeface="Comic Sans MS" panose="030F0702030302020204" pitchFamily="66" charset="0"/>
              </a:rPr>
              <a:t>u es responsable de déployer</a:t>
            </a:r>
          </a:p>
          <a:p>
            <a:r>
              <a:rPr lang="fr-CA" sz="4000" dirty="0">
                <a:latin typeface="Comic Sans MS" panose="030F0702030302020204" pitchFamily="66" charset="0"/>
              </a:rPr>
              <a:t>t</a:t>
            </a:r>
            <a:r>
              <a:rPr lang="fr-CA" sz="4000" dirty="0" smtClean="0">
                <a:latin typeface="Comic Sans MS" panose="030F0702030302020204" pitchFamily="66" charset="0"/>
              </a:rPr>
              <a:t>a sainteté!</a:t>
            </a:r>
          </a:p>
        </p:txBody>
      </p:sp>
      <p:pic>
        <p:nvPicPr>
          <p:cNvPr id="7170" name="Picture 2" descr="http://blog.la-boutique-des-chretiens.com/wp-content/uploads/2013/07/saintete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30"/>
          <a:stretch/>
        </p:blipFill>
        <p:spPr bwMode="auto">
          <a:xfrm>
            <a:off x="971600" y="2060848"/>
            <a:ext cx="4762500" cy="18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66472" y="4161274"/>
            <a:ext cx="6646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 smtClean="0">
                <a:latin typeface="Comic Sans MS" panose="030F0702030302020204" pitchFamily="66" charset="0"/>
              </a:rPr>
              <a:t>À donner le meilleur de toi!</a:t>
            </a:r>
          </a:p>
        </p:txBody>
      </p:sp>
    </p:spTree>
    <p:extLst>
      <p:ext uri="{BB962C8B-B14F-4D97-AF65-F5344CB8AC3E}">
        <p14:creationId xmlns:p14="http://schemas.microsoft.com/office/powerpoint/2010/main" val="21676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15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Deuxième réflexion de ce clic</a:t>
            </a:r>
          </a:p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Identifie tes réponses de 4 à 6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1844824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Dans le document WORD, </a:t>
            </a: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dis-moi quand est-ce que tu :</a:t>
            </a:r>
          </a:p>
          <a:p>
            <a:endParaRPr lang="fr-CA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55600" lvl="1" indent="-355600">
              <a:buAutoNum type="arabicPeriod" startAt="4"/>
            </a:pP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Donnes le meilleur de toi dans ta foi (croyance en Dieu, témoignage, dire et vivre sa foi). Explique.</a:t>
            </a:r>
          </a:p>
          <a:p>
            <a:endParaRPr lang="fr-CA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55600" indent="-355600">
              <a:buAutoNum type="arabicPeriod" startAt="5"/>
            </a:pP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Donnes le meilleur de toi dans 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on espérance (confiance – espoir). Explique.</a:t>
            </a:r>
          </a:p>
          <a:p>
            <a:endParaRPr lang="fr-CA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eriod" startAt="6"/>
            </a:pP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Donnes le meilleur de toi dans </a:t>
            </a:r>
            <a:r>
              <a:rPr lang="fr-C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charité (dévouement – amour – service). Explique.</a:t>
            </a:r>
          </a:p>
          <a:p>
            <a:endParaRPr lang="fr-CA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fr-CA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Demande l’aide d’un adulte pour ta réflexion.</a:t>
            </a:r>
          </a:p>
          <a:p>
            <a:pPr marL="355600" indent="-355600"/>
            <a:endParaRPr lang="fr-CA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96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Première réflexion de ce clic</a:t>
            </a:r>
          </a:p>
          <a:p>
            <a:pPr algn="ctr"/>
            <a:r>
              <a:rPr lang="fr-CA" sz="4400" dirty="0" smtClean="0">
                <a:solidFill>
                  <a:schemeClr val="bg1"/>
                </a:solidFill>
                <a:latin typeface="Comic Sans MS" pitchFamily="66" charset="0"/>
              </a:rPr>
              <a:t>Identifie tes réponses de 1 à 3</a:t>
            </a:r>
          </a:p>
        </p:txBody>
      </p:sp>
      <p:pic>
        <p:nvPicPr>
          <p:cNvPr id="6" name="Image 5" descr="http://t1.gstatic.com/images?q=tbn:ANd9GcQnZ600OvWA3eC7K6Se7WJbZ7d4YiijljL-1jGwGQEDGzL29Sr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12"/>
            <a:ext cx="432048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4320480" y="363915"/>
            <a:ext cx="471601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latin typeface="Comic Sans MS" panose="030F0702030302020204" pitchFamily="66" charset="0"/>
              </a:rPr>
              <a:t>Tu as le cœur </a:t>
            </a:r>
            <a:r>
              <a:rPr lang="fr-CA" sz="2000" dirty="0" smtClean="0">
                <a:latin typeface="Comic Sans MS" panose="030F0702030302020204" pitchFamily="66" charset="0"/>
              </a:rPr>
              <a:t>rempli </a:t>
            </a:r>
            <a:r>
              <a:rPr lang="fr-CA" sz="2000" dirty="0" smtClean="0">
                <a:latin typeface="Comic Sans MS" panose="030F0702030302020204" pitchFamily="66" charset="0"/>
              </a:rPr>
              <a:t>de toutes tes qualités, de toutes tes passions, de tous tes talents.</a:t>
            </a:r>
          </a:p>
          <a:p>
            <a:endParaRPr lang="fr-CA" sz="2000" dirty="0">
              <a:latin typeface="Comic Sans MS" panose="030F0702030302020204" pitchFamily="66" charset="0"/>
            </a:endParaRPr>
          </a:p>
          <a:p>
            <a:r>
              <a:rPr lang="fr-CA" sz="2000" dirty="0" smtClean="0">
                <a:latin typeface="Comic Sans MS" panose="030F0702030302020204" pitchFamily="66" charset="0"/>
              </a:rPr>
              <a:t>L’Esprit Saint veut contribuer à </a:t>
            </a:r>
            <a:r>
              <a:rPr lang="fr-CA" sz="2000" dirty="0" smtClean="0">
                <a:latin typeface="Comic Sans MS" panose="030F0702030302020204" pitchFamily="66" charset="0"/>
              </a:rPr>
              <a:t>envahir </a:t>
            </a:r>
            <a:r>
              <a:rPr lang="fr-CA" sz="2000" dirty="0" smtClean="0">
                <a:latin typeface="Comic Sans MS" panose="030F0702030302020204" pitchFamily="66" charset="0"/>
              </a:rPr>
              <a:t>ton </a:t>
            </a:r>
            <a:r>
              <a:rPr lang="fr-CA" sz="2000" dirty="0" smtClean="0">
                <a:latin typeface="Comic Sans MS" panose="030F0702030302020204" pitchFamily="66" charset="0"/>
              </a:rPr>
              <a:t>cœur d’un amour enflammant </a:t>
            </a:r>
            <a:r>
              <a:rPr lang="fr-CA" sz="2000" dirty="0" smtClean="0">
                <a:latin typeface="Comic Sans MS" panose="030F0702030302020204" pitchFamily="66" charset="0"/>
              </a:rPr>
              <a:t>pour que tu donnes le meilleur de toi!</a:t>
            </a:r>
          </a:p>
          <a:p>
            <a:endParaRPr lang="fr-CA" sz="2000" dirty="0">
              <a:latin typeface="Comic Sans MS" panose="030F0702030302020204" pitchFamily="66" charset="0"/>
            </a:endParaRPr>
          </a:p>
          <a:p>
            <a:r>
              <a:rPr lang="fr-CA" sz="2000" dirty="0" smtClean="0">
                <a:latin typeface="Comic Sans MS" panose="030F0702030302020204" pitchFamily="66" charset="0"/>
              </a:rPr>
              <a:t>Cette invitation à donner le meilleur de toi, c’est l’invitation à la sainteté.</a:t>
            </a:r>
          </a:p>
          <a:p>
            <a:endParaRPr lang="fr-CA" sz="2000" dirty="0">
              <a:latin typeface="Comic Sans MS" panose="030F0702030302020204" pitchFamily="66" charset="0"/>
            </a:endParaRPr>
          </a:p>
          <a:p>
            <a:r>
              <a:rPr lang="fr-CA" sz="2000" dirty="0" smtClean="0">
                <a:latin typeface="Comic Sans MS" panose="030F0702030302020204" pitchFamily="66" charset="0"/>
              </a:rPr>
              <a:t>Non pas un saint ou une sainte figé dans une image ou une statue ancienne, mais un saint ou une sainte d’aujourd’hui!</a:t>
            </a:r>
          </a:p>
          <a:p>
            <a:endParaRPr lang="fr-CA" sz="2000" dirty="0">
              <a:latin typeface="Comic Sans MS" panose="030F0702030302020204" pitchFamily="66" charset="0"/>
            </a:endParaRPr>
          </a:p>
          <a:p>
            <a:r>
              <a:rPr lang="fr-CA" sz="2000" dirty="0" smtClean="0">
                <a:latin typeface="Comic Sans MS" panose="030F0702030302020204" pitchFamily="66" charset="0"/>
              </a:rPr>
              <a:t>Ta confirmation te rend responsable de déployer ta sainteté car Dieu a confiance en toi!</a:t>
            </a:r>
          </a:p>
          <a:p>
            <a:endParaRPr lang="fr-CA" dirty="0"/>
          </a:p>
          <a:p>
            <a:r>
              <a:rPr lang="fr-CA" dirty="0" smtClean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96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98884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 smtClean="0">
                <a:solidFill>
                  <a:schemeClr val="bg1"/>
                </a:solidFill>
                <a:latin typeface="Comic Sans MS" pitchFamily="66" charset="0"/>
              </a:rPr>
              <a:t>Il sera important de t’assurer que tu as donné le nom de ton parrain ou ta marraine de confirmation à ton accompagnatrice.</a:t>
            </a:r>
          </a:p>
        </p:txBody>
      </p:sp>
      <p:pic>
        <p:nvPicPr>
          <p:cNvPr id="10242" name="Picture 2" descr="C:\Documents and Settings\Diane\Local Settings\Temporary Internet Files\Content.IE5\60E04YF7\MM900234700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9396"/>
            <a:ext cx="1661204" cy="153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>
                <a:latin typeface="Comic Sans MS" pitchFamily="66" charset="0"/>
              </a:rPr>
              <a:t>Parrain OU marraine </a:t>
            </a:r>
          </a:p>
          <a:p>
            <a:pPr algn="ctr"/>
            <a:r>
              <a:rPr lang="fr-CA" sz="4000" b="1" dirty="0" smtClean="0">
                <a:latin typeface="Comic Sans MS" pitchFamily="66" charset="0"/>
              </a:rPr>
              <a:t>de confirmation</a:t>
            </a:r>
            <a:endParaRPr lang="fr-CA" sz="3200" dirty="0" smtClean="0">
              <a:latin typeface="Comic Sans MS" pitchFamily="66" charset="0"/>
            </a:endParaRPr>
          </a:p>
          <a:p>
            <a:pPr algn="ctr"/>
            <a:endParaRPr lang="fr-CA" sz="3200" dirty="0" smtClean="0">
              <a:latin typeface="Comic Sans MS" pitchFamily="66" charset="0"/>
            </a:endParaRPr>
          </a:p>
          <a:p>
            <a:pPr algn="ctr"/>
            <a:r>
              <a:rPr lang="fr-CA" sz="3200" dirty="0" smtClean="0">
                <a:latin typeface="Comic Sans MS" pitchFamily="66" charset="0"/>
              </a:rPr>
              <a:t>Cela peut-être une autre personne qu’à ton baptême et ça ne peut pas être tes parents.</a:t>
            </a:r>
          </a:p>
          <a:p>
            <a:pPr algn="ctr"/>
            <a:endParaRPr lang="fr-CA" sz="3200" dirty="0" smtClean="0">
              <a:latin typeface="Comic Sans MS" pitchFamily="66" charset="0"/>
            </a:endParaRPr>
          </a:p>
          <a:p>
            <a:pPr algn="ctr"/>
            <a:r>
              <a:rPr lang="fr-CA" sz="3200" dirty="0" smtClean="0">
                <a:latin typeface="Comic Sans MS" pitchFamily="66" charset="0"/>
              </a:rPr>
              <a:t>Cette personne doit avoir plus de 16 ans et avoir été confirmée elle-même. Elle sera témoin de ta confirmation.</a:t>
            </a:r>
          </a:p>
          <a:p>
            <a:pPr algn="ctr"/>
            <a:endParaRPr lang="fr-CA" sz="3200" dirty="0">
              <a:latin typeface="Comic Sans MS" pitchFamily="66" charset="0"/>
            </a:endParaRPr>
          </a:p>
          <a:p>
            <a:pPr algn="ctr"/>
            <a:r>
              <a:rPr lang="fr-CA" sz="3200" dirty="0" smtClean="0">
                <a:latin typeface="Comic Sans MS" pitchFamily="66" charset="0"/>
              </a:rPr>
              <a:t>Tu choisis un seul parrain ou une seule marraine qui sera témoin de ta confirmation.</a:t>
            </a:r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838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35696" y="1154984"/>
            <a:ext cx="7230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Écris-moi toutes tes réponses aux réflexions demandées </a:t>
            </a:r>
          </a:p>
          <a:p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(1 à 6</a:t>
            </a:r>
            <a:r>
              <a:rPr lang="fr-CA" sz="3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– diapos bleues).</a:t>
            </a:r>
            <a:endParaRPr lang="fr-CA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28572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 smtClean="0">
                <a:solidFill>
                  <a:schemeClr val="bg1"/>
                </a:solidFill>
                <a:latin typeface="Comic Sans MS" pitchFamily="66" charset="0"/>
              </a:rPr>
              <a:t>Pour ce 5</a:t>
            </a:r>
            <a:r>
              <a:rPr lang="fr-CA" sz="4800" b="1" baseline="30000" dirty="0" smtClean="0">
                <a:solidFill>
                  <a:schemeClr val="bg1"/>
                </a:solidFill>
                <a:latin typeface="Comic Sans MS" pitchFamily="66" charset="0"/>
              </a:rPr>
              <a:t>ème</a:t>
            </a:r>
            <a:r>
              <a:rPr lang="fr-CA" sz="4800" b="1" dirty="0" smtClean="0">
                <a:solidFill>
                  <a:schemeClr val="bg1"/>
                </a:solidFill>
                <a:latin typeface="Comic Sans MS" pitchFamily="66" charset="0"/>
              </a:rPr>
              <a:t> CLIC</a:t>
            </a:r>
            <a:endParaRPr lang="fr-CA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2770" name="Picture 2" descr="C:\Documents and Settings\IBM\Local Settings\Temporary Internet Files\Content.IE5\Q0NBHGWT\MC9002344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458" y="4920199"/>
            <a:ext cx="836646" cy="885714"/>
          </a:xfrm>
          <a:prstGeom prst="rect">
            <a:avLst/>
          </a:prstGeom>
          <a:noFill/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19</a:t>
            </a:fld>
            <a:endParaRPr lang="fr-CA" dirty="0"/>
          </a:p>
        </p:txBody>
      </p:sp>
      <p:pic>
        <p:nvPicPr>
          <p:cNvPr id="13" name="Picture 4" descr="C:\Documents and Settings\IBM\Local Settings\Temporary Internet Files\Content.IE5\6LGGB05J\MC9004404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8814"/>
            <a:ext cx="1235530" cy="1301034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835697" y="4920198"/>
            <a:ext cx="723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Envoie-moi ton </a:t>
            </a:r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courriel comme                    tu le fait déjà depuis 4 rencontres!</a:t>
            </a:r>
            <a:endParaRPr lang="fr-CA" sz="30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99068" y="3333122"/>
            <a:ext cx="723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Vérifie ton parrain ou marraine de confirmation.</a:t>
            </a:r>
            <a:endParaRPr lang="fr-CA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60527" y="3717031"/>
            <a:ext cx="7230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fr-CA" sz="3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4" y="3289564"/>
            <a:ext cx="1086180" cy="1015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720" y="1344736"/>
            <a:ext cx="870851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 smtClean="0">
                <a:latin typeface="Comic Sans MS" pitchFamily="66" charset="0"/>
              </a:rPr>
              <a:t>De plus en plus, tu découvres que l’Esprit Saint souffle en toi pour que tu vives de ses dons et que tu portes du fruit.</a:t>
            </a:r>
          </a:p>
          <a:p>
            <a:endParaRPr lang="fr-CA" sz="14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On pourrait dire, qu’en plus d’être </a:t>
            </a:r>
            <a:r>
              <a:rPr lang="fr-CA" sz="3200" dirty="0" smtClean="0">
                <a:latin typeface="Comic Sans MS" pitchFamily="66" charset="0"/>
              </a:rPr>
              <a:t>en </a:t>
            </a:r>
            <a:r>
              <a:rPr lang="fr-CA" sz="3200" dirty="0" smtClean="0">
                <a:latin typeface="Comic Sans MS" pitchFamily="66" charset="0"/>
              </a:rPr>
              <a:t>toi, l’Esprit Saint </a:t>
            </a:r>
            <a:r>
              <a:rPr lang="fr-CA" sz="3200" dirty="0" smtClean="0">
                <a:latin typeface="Comic Sans MS" pitchFamily="66" charset="0"/>
              </a:rPr>
              <a:t>allume un </a:t>
            </a:r>
            <a:r>
              <a:rPr lang="fr-CA" sz="3200" dirty="0" smtClean="0">
                <a:latin typeface="Comic Sans MS" pitchFamily="66" charset="0"/>
              </a:rPr>
              <a:t>feu </a:t>
            </a:r>
            <a:r>
              <a:rPr lang="fr-CA" sz="3200" dirty="0" smtClean="0">
                <a:latin typeface="Comic Sans MS" pitchFamily="66" charset="0"/>
              </a:rPr>
              <a:t>d’</a:t>
            </a:r>
            <a:r>
              <a:rPr lang="fr-CA" sz="3200" dirty="0" smtClean="0">
                <a:latin typeface="Comic Sans MS" pitchFamily="66" charset="0"/>
              </a:rPr>
              <a:t>amour dans ton </a:t>
            </a:r>
            <a:r>
              <a:rPr lang="fr-CA" sz="3200" dirty="0" smtClean="0">
                <a:latin typeface="Comic Sans MS" pitchFamily="66" charset="0"/>
              </a:rPr>
              <a:t>cœur</a:t>
            </a:r>
            <a:r>
              <a:rPr lang="fr-CA" sz="3200" dirty="0" smtClean="0">
                <a:latin typeface="Comic Sans MS" pitchFamily="66" charset="0"/>
              </a:rPr>
              <a:t>. Cette image démontre cette symbolique.</a:t>
            </a:r>
          </a:p>
          <a:p>
            <a:endParaRPr lang="fr-CA" sz="1400" dirty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Dieu compte sur toi pour que </a:t>
            </a:r>
          </a:p>
          <a:p>
            <a:r>
              <a:rPr lang="fr-CA" sz="3200" dirty="0" smtClean="0">
                <a:latin typeface="Comic Sans MS" pitchFamily="66" charset="0"/>
              </a:rPr>
              <a:t>tu sois une personne </a:t>
            </a:r>
          </a:p>
          <a:p>
            <a:r>
              <a:rPr lang="fr-CA" sz="3200" dirty="0" smtClean="0">
                <a:latin typeface="Comic Sans MS" pitchFamily="66" charset="0"/>
              </a:rPr>
              <a:t>enflammée et passionnée!</a:t>
            </a:r>
          </a:p>
          <a:p>
            <a:endParaRPr lang="fr-CA" sz="2400" dirty="0" smtClean="0">
              <a:latin typeface="Comic Sans MS" pitchFamily="66" charset="0"/>
            </a:endParaRPr>
          </a:p>
          <a:p>
            <a:r>
              <a:rPr lang="fr-CA" sz="3200" dirty="0" smtClean="0">
                <a:latin typeface="Comic Sans MS" pitchFamily="66" charset="0"/>
              </a:rPr>
              <a:t> </a:t>
            </a:r>
          </a:p>
          <a:p>
            <a:endParaRPr lang="fr-CA" sz="3200" dirty="0" smtClean="0">
              <a:latin typeface="Comic Sans MS" pitchFamily="66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</a:t>
            </a:fld>
            <a:endParaRPr lang="fr-CA" dirty="0"/>
          </a:p>
        </p:txBody>
      </p:sp>
      <p:pic>
        <p:nvPicPr>
          <p:cNvPr id="8" name="Image 7" descr="http://t1.gstatic.com/images?q=tbn:ANd9GcQnZ600OvWA3eC7K6Se7WJbZ7d4YiijljL-1jGwGQEDGzL29Sr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46" y="4745667"/>
            <a:ext cx="1884235" cy="197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151179"/>
            <a:ext cx="49291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3000" dirty="0" smtClean="0">
                <a:latin typeface="Comic Sans MS" pitchFamily="66" charset="0"/>
              </a:rPr>
              <a:t>En terminant,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je t’invite à réciter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une courte prière. 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Tu la trouveras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dans la prochaine diapo.</a:t>
            </a:r>
          </a:p>
          <a:p>
            <a:pPr algn="just"/>
            <a:endParaRPr lang="fr-CA" sz="3000" dirty="0" smtClean="0">
              <a:latin typeface="Comic Sans MS" pitchFamily="66" charset="0"/>
            </a:endParaRPr>
          </a:p>
          <a:p>
            <a:pPr algn="just"/>
            <a:r>
              <a:rPr lang="fr-CA" sz="3000" dirty="0" smtClean="0">
                <a:latin typeface="Comic Sans MS" pitchFamily="66" charset="0"/>
              </a:rPr>
              <a:t>Tu peux la lire dans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ta tête ou à haute voix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pour qu’elle résonne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dans ton cœur.</a:t>
            </a:r>
          </a:p>
          <a:p>
            <a:pPr algn="just"/>
            <a:endParaRPr lang="fr-CA" sz="3000" dirty="0" smtClean="0">
              <a:latin typeface="Comic Sans MS" pitchFamily="66" charset="0"/>
            </a:endParaRPr>
          </a:p>
          <a:p>
            <a:pPr algn="just"/>
            <a:r>
              <a:rPr lang="fr-CA" sz="3000" dirty="0" smtClean="0">
                <a:latin typeface="Comic Sans MS" pitchFamily="66" charset="0"/>
              </a:rPr>
              <a:t>Allume une chandelle 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si tu veux. Tu peux faire</a:t>
            </a:r>
          </a:p>
          <a:p>
            <a:pPr algn="just"/>
            <a:r>
              <a:rPr lang="fr-CA" sz="3000" dirty="0" smtClean="0">
                <a:latin typeface="Comic Sans MS" pitchFamily="66" charset="0"/>
              </a:rPr>
              <a:t>ton signe de la croix.</a:t>
            </a:r>
            <a:endParaRPr lang="fr-CA" sz="3000" dirty="0">
              <a:latin typeface="Comic Sans MS" pitchFamily="66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20</a:t>
            </a:fld>
            <a:endParaRPr lang="fr-CA" dirty="0"/>
          </a:p>
        </p:txBody>
      </p:sp>
      <p:pic>
        <p:nvPicPr>
          <p:cNvPr id="9220" name="Picture 4" descr="C:\Documents and Settings\Diane\Local Settings\Temporary Internet Files\Content.IE5\60E04YF7\MC90020040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IBM\Local Settings\Temporary Internet Files\Content.IE5\713E1JPW\MP9001778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3857620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707903" y="116632"/>
            <a:ext cx="54360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 smtClean="0">
                <a:latin typeface="Comic Sans MS" pitchFamily="66" charset="0"/>
              </a:rPr>
              <a:t>Esprit Saint 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aide-moi à déployer ma sainteté…</a:t>
            </a:r>
          </a:p>
          <a:p>
            <a:pPr algn="just"/>
            <a:endParaRPr lang="fr-CA" sz="2400" dirty="0">
              <a:latin typeface="Comic Sans MS" pitchFamily="66" charset="0"/>
            </a:endParaRPr>
          </a:p>
          <a:p>
            <a:pPr algn="just"/>
            <a:r>
              <a:rPr lang="fr-CA" sz="2400" dirty="0" smtClean="0">
                <a:latin typeface="Comic Sans MS" pitchFamily="66" charset="0"/>
              </a:rPr>
              <a:t>Aide-moi 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à témoigner de ma foi</a:t>
            </a:r>
          </a:p>
          <a:p>
            <a:pPr algn="just"/>
            <a:r>
              <a:rPr lang="fr-CA" sz="2400" dirty="0">
                <a:latin typeface="Comic Sans MS" pitchFamily="66" charset="0"/>
              </a:rPr>
              <a:t>e</a:t>
            </a:r>
            <a:r>
              <a:rPr lang="fr-CA" sz="2400" dirty="0" smtClean="0">
                <a:latin typeface="Comic Sans MS" pitchFamily="66" charset="0"/>
              </a:rPr>
              <a:t>n actes et en paroles…</a:t>
            </a:r>
          </a:p>
          <a:p>
            <a:pPr algn="just"/>
            <a:endParaRPr lang="fr-CA" sz="2400" dirty="0" smtClean="0">
              <a:latin typeface="Comic Sans MS" pitchFamily="66" charset="0"/>
            </a:endParaRPr>
          </a:p>
          <a:p>
            <a:pPr algn="just"/>
            <a:r>
              <a:rPr lang="fr-CA" sz="2400" dirty="0" smtClean="0">
                <a:latin typeface="Comic Sans MS" pitchFamily="66" charset="0"/>
              </a:rPr>
              <a:t>Aide-moi à cultiver l’espérance</a:t>
            </a:r>
          </a:p>
          <a:p>
            <a:pPr algn="just"/>
            <a:r>
              <a:rPr lang="fr-CA" sz="2400" dirty="0">
                <a:latin typeface="Comic Sans MS" pitchFamily="66" charset="0"/>
              </a:rPr>
              <a:t>e</a:t>
            </a:r>
            <a:r>
              <a:rPr lang="fr-CA" sz="2400" dirty="0" smtClean="0">
                <a:latin typeface="Comic Sans MS" pitchFamily="66" charset="0"/>
              </a:rPr>
              <a:t>n gardant confiance et espoir</a:t>
            </a:r>
          </a:p>
          <a:p>
            <a:pPr algn="just"/>
            <a:r>
              <a:rPr lang="fr-CA" sz="2400" dirty="0">
                <a:latin typeface="Comic Sans MS" pitchFamily="66" charset="0"/>
              </a:rPr>
              <a:t>e</a:t>
            </a:r>
            <a:r>
              <a:rPr lang="fr-CA" sz="2400" dirty="0" smtClean="0">
                <a:latin typeface="Comic Sans MS" pitchFamily="66" charset="0"/>
              </a:rPr>
              <a:t>n sachant que la vie est plus forte</a:t>
            </a:r>
          </a:p>
          <a:p>
            <a:pPr algn="just"/>
            <a:r>
              <a:rPr lang="fr-CA" sz="2400" dirty="0">
                <a:latin typeface="Comic Sans MS" pitchFamily="66" charset="0"/>
              </a:rPr>
              <a:t>q</a:t>
            </a:r>
            <a:r>
              <a:rPr lang="fr-CA" sz="2400" dirty="0" smtClean="0">
                <a:latin typeface="Comic Sans MS" pitchFamily="66" charset="0"/>
              </a:rPr>
              <a:t>ue tout!</a:t>
            </a:r>
          </a:p>
          <a:p>
            <a:pPr algn="just"/>
            <a:endParaRPr lang="fr-CA" sz="2400" dirty="0">
              <a:latin typeface="Comic Sans MS" pitchFamily="66" charset="0"/>
            </a:endParaRPr>
          </a:p>
          <a:p>
            <a:pPr algn="just"/>
            <a:r>
              <a:rPr lang="fr-CA" sz="2400" dirty="0" smtClean="0">
                <a:latin typeface="Comic Sans MS" pitchFamily="66" charset="0"/>
              </a:rPr>
              <a:t>Aide-moi à vivre la charité</a:t>
            </a:r>
          </a:p>
          <a:p>
            <a:pPr algn="just"/>
            <a:r>
              <a:rPr lang="fr-CA" sz="2400" dirty="0">
                <a:latin typeface="Comic Sans MS" pitchFamily="66" charset="0"/>
              </a:rPr>
              <a:t>e</a:t>
            </a:r>
            <a:r>
              <a:rPr lang="fr-CA" sz="2400" dirty="0" smtClean="0">
                <a:latin typeface="Comic Sans MS" pitchFamily="66" charset="0"/>
              </a:rPr>
              <a:t>n mettant au service des autres</a:t>
            </a:r>
          </a:p>
          <a:p>
            <a:pPr algn="just"/>
            <a:r>
              <a:rPr lang="fr-CA" sz="2400" dirty="0">
                <a:latin typeface="Comic Sans MS" pitchFamily="66" charset="0"/>
              </a:rPr>
              <a:t>m</a:t>
            </a:r>
            <a:r>
              <a:rPr lang="fr-CA" sz="2400" dirty="0" smtClean="0">
                <a:latin typeface="Comic Sans MS" pitchFamily="66" charset="0"/>
              </a:rPr>
              <a:t>a bonté, mes talents </a:t>
            </a:r>
          </a:p>
          <a:p>
            <a:pPr algn="just"/>
            <a:r>
              <a:rPr lang="fr-CA" sz="2400" dirty="0" smtClean="0">
                <a:latin typeface="Comic Sans MS" pitchFamily="66" charset="0"/>
              </a:rPr>
              <a:t>et ma générosité…</a:t>
            </a:r>
          </a:p>
          <a:p>
            <a:pPr algn="just"/>
            <a:endParaRPr lang="fr-CA" sz="2400" dirty="0" smtClean="0">
              <a:latin typeface="Comic Sans MS" pitchFamily="66" charset="0"/>
            </a:endParaRPr>
          </a:p>
          <a:p>
            <a:pPr algn="just"/>
            <a:r>
              <a:rPr lang="fr-CA" sz="2400" dirty="0" smtClean="0">
                <a:latin typeface="Comic Sans MS" pitchFamily="66" charset="0"/>
              </a:rPr>
              <a:t>Amen.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21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22</a:t>
            </a:fld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1619672" y="1801595"/>
            <a:ext cx="59506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9600" dirty="0" smtClean="0">
                <a:latin typeface="Comic Sans MS" pitchFamily="66" charset="0"/>
              </a:rPr>
              <a:t>À bientôt!</a:t>
            </a:r>
            <a:endParaRPr lang="fr-CA" sz="9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12708" y="620688"/>
            <a:ext cx="699742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CA" sz="2000" dirty="0" smtClean="0">
              <a:latin typeface="Comic Sans MS" pitchFamily="66" charset="0"/>
            </a:endParaRP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Donne le meilleur de toi!</a:t>
            </a: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Sois passionné! Sois enflammé!</a:t>
            </a:r>
          </a:p>
          <a:p>
            <a:pPr algn="ctr"/>
            <a:r>
              <a:rPr lang="fr-CA" sz="3600" b="1" dirty="0" smtClean="0">
                <a:latin typeface="Comic Sans MS" pitchFamily="66" charset="0"/>
              </a:rPr>
              <a:t>Sois saint! Sois sainte!</a:t>
            </a:r>
            <a:endParaRPr lang="fr-CA" sz="3600" b="1" dirty="0"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3</a:t>
            </a:fld>
            <a:endParaRPr lang="fr-CA" dirty="0"/>
          </a:p>
        </p:txBody>
      </p:sp>
      <p:pic>
        <p:nvPicPr>
          <p:cNvPr id="6" name="Image 5" descr="http://t1.gstatic.com/images?q=tbn:ANd9GcQnZ600OvWA3eC7K6Se7WJbZ7d4YiijljL-1jGwGQEDGzL29Sr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338437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73830"/>
            <a:ext cx="91440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latin typeface="Comic Sans MS" pitchFamily="66" charset="0"/>
              </a:rPr>
              <a:t>Voici quelques découvertes pour toi!</a:t>
            </a:r>
          </a:p>
          <a:p>
            <a:pPr algn="ctr"/>
            <a:endParaRPr lang="fr-CA" sz="1100" dirty="0" smtClean="0">
              <a:latin typeface="Comic Sans MS" pitchFamily="66" charset="0"/>
            </a:endParaRPr>
          </a:p>
          <a:p>
            <a:pPr algn="ctr"/>
            <a:r>
              <a:rPr lang="fr-CA" sz="4000" dirty="0" smtClean="0">
                <a:latin typeface="Comic Sans MS" pitchFamily="66" charset="0"/>
              </a:rPr>
              <a:t>Vivre sous le souffle </a:t>
            </a:r>
          </a:p>
          <a:p>
            <a:pPr algn="ctr"/>
            <a:r>
              <a:rPr lang="fr-CA" sz="4000" dirty="0" smtClean="0">
                <a:latin typeface="Comic Sans MS" pitchFamily="66" charset="0"/>
              </a:rPr>
              <a:t>de l’Esprit Saint c’est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194527" y="26369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DONNER</a:t>
            </a:r>
            <a:endParaRPr lang="fr-CA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194527" y="3267753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LE</a:t>
            </a:r>
            <a:endParaRPr lang="fr-CA" sz="28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194527" y="3941148"/>
            <a:ext cx="264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MEILLEUR</a:t>
            </a:r>
            <a:endParaRPr lang="fr-CA" sz="2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194527" y="454820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DE</a:t>
            </a:r>
            <a:endParaRPr lang="fr-CA" sz="28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217660" y="522920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SOI</a:t>
            </a:r>
            <a:endParaRPr lang="fr-CA" sz="2800" b="1" dirty="0"/>
          </a:p>
        </p:txBody>
      </p:sp>
      <p:pic>
        <p:nvPicPr>
          <p:cNvPr id="5122" name="Picture 2" descr="C:\Documents and Settings\Diane\Local Settings\Temporary Internet Files\Content.IE5\5D34X7VD\MM900309713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4032448" cy="3995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IBM\Local Settings\Temporary Internet Files\Content.IE5\OETF9NT6\MP9004331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0" y="-485503"/>
            <a:ext cx="9077600" cy="7772155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763688" y="836712"/>
            <a:ext cx="52196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Lorsque tu sèmes un grain</a:t>
            </a: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dans de la terre,</a:t>
            </a: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tu peux imaginer que</a:t>
            </a: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cette semence représente</a:t>
            </a: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toutes nos actions </a:t>
            </a: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qui visent le bien.</a:t>
            </a:r>
          </a:p>
          <a:p>
            <a:pPr algn="ctr"/>
            <a:endParaRPr lang="fr-CA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Le grain pousse!</a:t>
            </a:r>
          </a:p>
          <a:p>
            <a:pPr algn="ctr"/>
            <a:r>
              <a:rPr lang="fr-CA" sz="3200" dirty="0" smtClean="0">
                <a:solidFill>
                  <a:schemeClr val="bg1"/>
                </a:solidFill>
                <a:latin typeface="Comic Sans MS" pitchFamily="66" charset="0"/>
              </a:rPr>
              <a:t>Tes bonnes actions aussi!</a:t>
            </a:r>
            <a:endParaRPr lang="fr-CA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iane\Local Settings\Temporary Internet Files\Content.IE5\60E04YF7\MP90042272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r="21343" b="16617"/>
          <a:stretch/>
        </p:blipFill>
        <p:spPr bwMode="auto">
          <a:xfrm>
            <a:off x="5268035" y="1164579"/>
            <a:ext cx="3875965" cy="57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332656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latin typeface="Comic Sans MS" panose="030F0702030302020204" pitchFamily="66" charset="0"/>
              </a:rPr>
              <a:t>Pour donner le meilleur </a:t>
            </a:r>
            <a:r>
              <a:rPr lang="fr-CA" sz="3200" b="1" u="sng" dirty="0" smtClean="0">
                <a:latin typeface="Comic Sans MS" panose="030F0702030302020204" pitchFamily="66" charset="0"/>
              </a:rPr>
              <a:t>de toi</a:t>
            </a:r>
          </a:p>
          <a:p>
            <a:endParaRPr lang="fr-CA" sz="3200" b="1" dirty="0" smtClean="0">
              <a:latin typeface="Comic Sans MS" panose="030F0702030302020204" pitchFamily="66" charset="0"/>
            </a:endParaRPr>
          </a:p>
          <a:p>
            <a:r>
              <a:rPr lang="fr-CA" sz="3200" b="1" dirty="0">
                <a:latin typeface="Comic Sans MS" panose="030F0702030302020204" pitchFamily="66" charset="0"/>
              </a:rPr>
              <a:t>	</a:t>
            </a:r>
            <a:r>
              <a:rPr lang="fr-CA" sz="3200" dirty="0" smtClean="0">
                <a:latin typeface="Comic Sans MS" panose="030F0702030302020204" pitchFamily="66" charset="0"/>
              </a:rPr>
              <a:t>Tu découvres les choses</a:t>
            </a:r>
          </a:p>
          <a:p>
            <a:endParaRPr lang="fr-CA" sz="1200" dirty="0" smtClean="0">
              <a:latin typeface="Comic Sans MS" panose="030F0702030302020204" pitchFamily="66" charset="0"/>
            </a:endParaRPr>
          </a:p>
          <a:p>
            <a:pPr marL="1706563" indent="-450850">
              <a:buFont typeface="Wingdings" panose="05000000000000000000" pitchFamily="2" charset="2"/>
              <a:buChar char="ü"/>
            </a:pPr>
            <a:r>
              <a:rPr lang="fr-CA" sz="3200" dirty="0" smtClean="0">
                <a:latin typeface="Comic Sans MS" panose="030F0702030302020204" pitchFamily="66" charset="0"/>
              </a:rPr>
              <a:t>Qui te rendent heureux </a:t>
            </a:r>
          </a:p>
          <a:p>
            <a:pPr marL="1706563" indent="-450850"/>
            <a:r>
              <a:rPr lang="fr-CA" sz="3200" dirty="0">
                <a:latin typeface="Comic Sans MS" panose="030F0702030302020204" pitchFamily="66" charset="0"/>
              </a:rPr>
              <a:t>	</a:t>
            </a:r>
            <a:r>
              <a:rPr lang="fr-CA" sz="3200" dirty="0" smtClean="0">
                <a:latin typeface="Comic Sans MS" panose="030F0702030302020204" pitchFamily="66" charset="0"/>
              </a:rPr>
              <a:t>ou heureuse!</a:t>
            </a:r>
          </a:p>
          <a:p>
            <a:pPr marL="1706563" indent="-450850">
              <a:buFont typeface="Wingdings" panose="05000000000000000000" pitchFamily="2" charset="2"/>
              <a:buChar char="ü"/>
            </a:pPr>
            <a:r>
              <a:rPr lang="fr-CA" sz="3200" dirty="0" smtClean="0">
                <a:latin typeface="Comic Sans MS" panose="030F0702030302020204" pitchFamily="66" charset="0"/>
              </a:rPr>
              <a:t>Qui te passionnent!</a:t>
            </a:r>
          </a:p>
          <a:p>
            <a:pPr marL="1706563" indent="-450850">
              <a:buFont typeface="Wingdings" panose="05000000000000000000" pitchFamily="2" charset="2"/>
              <a:buChar char="ü"/>
            </a:pPr>
            <a:r>
              <a:rPr lang="fr-CA" sz="3200" dirty="0" smtClean="0">
                <a:latin typeface="Comic Sans MS" panose="030F0702030302020204" pitchFamily="66" charset="0"/>
              </a:rPr>
              <a:t>Qui t’enflamment!</a:t>
            </a:r>
          </a:p>
          <a:p>
            <a:pPr marL="1706563" indent="-450850">
              <a:buFont typeface="Wingdings" panose="05000000000000000000" pitchFamily="2" charset="2"/>
              <a:buChar char="ü"/>
            </a:pPr>
            <a:r>
              <a:rPr lang="fr-CA" sz="3200" dirty="0" smtClean="0">
                <a:latin typeface="Comic Sans MS" panose="030F0702030302020204" pitchFamily="66" charset="0"/>
              </a:rPr>
              <a:t>Qui te motivent!</a:t>
            </a:r>
            <a:endParaRPr lang="fr-CA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iane\Local Settings\Temporary Internet Files\Content.IE5\1E6T0HN5\MP9004304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-20366" y="116632"/>
            <a:ext cx="91643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4000" dirty="0" smtClean="0">
                <a:latin typeface="Comic Sans MS" panose="030F0702030302020204" pitchFamily="66" charset="0"/>
              </a:rPr>
              <a:t>Tu as toute ta vie pour découvrir ce qui te rend heureux ou heureuse, ce qui te passionne, ce qui t’enflamme, ce qui te motive… </a:t>
            </a:r>
            <a:endParaRPr lang="fr-CA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Diane\Local Settings\Temporary Internet Files\Content.IE5\5D34X7VD\MP900430526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77" y="0"/>
            <a:ext cx="5029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9280-9FC5-41EC-89B5-C08BEFD41360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332656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4400" dirty="0" smtClean="0">
                <a:latin typeface="Comic Sans MS" panose="030F0702030302020204" pitchFamily="66" charset="0"/>
              </a:rPr>
              <a:t>On pourrait dire que tu as toute ta vie pour déployer ta sainteté!</a:t>
            </a:r>
          </a:p>
          <a:p>
            <a:pPr algn="just"/>
            <a:endParaRPr lang="fr-CA" dirty="0"/>
          </a:p>
          <a:p>
            <a:pPr algn="just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2166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620688"/>
            <a:ext cx="9144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800" dirty="0" smtClean="0">
                <a:latin typeface="Comic Sans MS" panose="030F0702030302020204" pitchFamily="66" charset="0"/>
              </a:rPr>
              <a:t>La sainteté est un mot utilisé dans l’Église. Il veut dire en simplicité: donner le meilleur de soi.</a:t>
            </a:r>
          </a:p>
          <a:p>
            <a:endParaRPr lang="fr-CA" sz="2800" dirty="0" smtClean="0">
              <a:latin typeface="Comic Sans MS" panose="030F0702030302020204" pitchFamily="66" charset="0"/>
            </a:endParaRPr>
          </a:p>
          <a:p>
            <a:pPr algn="just"/>
            <a:r>
              <a:rPr lang="fr-CA" sz="2800" dirty="0" smtClean="0">
                <a:latin typeface="Comic Sans MS" panose="030F0702030302020204" pitchFamily="66" charset="0"/>
              </a:rPr>
              <a:t>On dit dans l’église qu’une personne est « sainte » quand cette personne donne le meilleur d’elle-même:</a:t>
            </a:r>
          </a:p>
          <a:p>
            <a:endParaRPr lang="fr-CA" dirty="0" smtClean="0">
              <a:latin typeface="Comic Sans MS" panose="030F0702030302020204" pitchFamily="66" charset="0"/>
            </a:endParaRPr>
          </a:p>
          <a:p>
            <a:pPr marL="3233738" indent="-368300">
              <a:buFont typeface="Wingdings" panose="05000000000000000000" pitchFamily="2" charset="2"/>
              <a:buChar char="ü"/>
            </a:pPr>
            <a:r>
              <a:rPr lang="fr-CA" sz="2800" dirty="0" smtClean="0">
                <a:latin typeface="Comic Sans MS" panose="030F0702030302020204" pitchFamily="66" charset="0"/>
              </a:rPr>
              <a:t>dans sa foi </a:t>
            </a:r>
          </a:p>
          <a:p>
            <a:pPr marL="3233738" indent="-368300">
              <a:buFont typeface="Wingdings" panose="05000000000000000000" pitchFamily="2" charset="2"/>
              <a:buChar char="ü"/>
            </a:pPr>
            <a:r>
              <a:rPr lang="fr-CA" sz="2800" dirty="0" smtClean="0">
                <a:latin typeface="Comic Sans MS" panose="030F0702030302020204" pitchFamily="66" charset="0"/>
              </a:rPr>
              <a:t>dans son espérance </a:t>
            </a:r>
          </a:p>
          <a:p>
            <a:pPr marL="3233738" indent="-368300">
              <a:buFont typeface="Wingdings" panose="05000000000000000000" pitchFamily="2" charset="2"/>
              <a:buChar char="ü"/>
            </a:pPr>
            <a:r>
              <a:rPr lang="fr-CA" sz="2800" dirty="0" smtClean="0">
                <a:latin typeface="Comic Sans MS" panose="030F0702030302020204" pitchFamily="66" charset="0"/>
              </a:rPr>
              <a:t>et dans sa charité</a:t>
            </a:r>
          </a:p>
          <a:p>
            <a:endParaRPr lang="fr-CA" sz="2800" dirty="0">
              <a:latin typeface="Comic Sans MS" panose="030F0702030302020204" pitchFamily="66" charset="0"/>
            </a:endParaRPr>
          </a:p>
          <a:p>
            <a:pPr algn="just"/>
            <a:r>
              <a:rPr lang="fr-CA" sz="2800" dirty="0" smtClean="0">
                <a:latin typeface="Comic Sans MS" panose="030F0702030302020204" pitchFamily="66" charset="0"/>
              </a:rPr>
              <a:t>Les noms de nos églises dans la grande </a:t>
            </a:r>
            <a:r>
              <a:rPr lang="fr-CA" sz="2800" dirty="0" smtClean="0">
                <a:latin typeface="Comic Sans MS" panose="030F0702030302020204" pitchFamily="66" charset="0"/>
              </a:rPr>
              <a:t>unité pastorale du Lac sont </a:t>
            </a:r>
            <a:r>
              <a:rPr lang="fr-CA" sz="2800" dirty="0" smtClean="0">
                <a:latin typeface="Comic Sans MS" panose="030F0702030302020204" pitchFamily="66" charset="0"/>
              </a:rPr>
              <a:t>en l’honneur de « Saints et de Saintes »… </a:t>
            </a:r>
          </a:p>
          <a:p>
            <a:pPr algn="just"/>
            <a:endParaRPr lang="fr-CA" sz="2800" dirty="0">
              <a:latin typeface="Comic Sans MS" panose="030F0702030302020204" pitchFamily="66" charset="0"/>
            </a:endParaRPr>
          </a:p>
          <a:p>
            <a:endParaRPr lang="fr-CA" sz="2800" dirty="0">
              <a:latin typeface="Comic Sans MS" panose="030F0702030302020204" pitchFamily="66" charset="0"/>
            </a:endParaRPr>
          </a:p>
          <a:p>
            <a:endParaRPr lang="fr-CA" sz="2800" dirty="0">
              <a:latin typeface="Comic Sans MS" panose="030F0702030302020204" pitchFamily="66" charset="0"/>
            </a:endParaRPr>
          </a:p>
        </p:txBody>
      </p:sp>
      <p:pic>
        <p:nvPicPr>
          <p:cNvPr id="4" name="Image 3" descr="http://t1.gstatic.com/images?q=tbn:ANd9GcQnZ600OvWA3eC7K6Se7WJbZ7d4YiijljL-1jGwGQEDGzL29Sr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1620180" cy="177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29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990</Words>
  <Application>Microsoft Office PowerPoint</Application>
  <PresentationFormat>Affichage à l'écran (4:3)</PresentationFormat>
  <Paragraphs>192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IBM</dc:creator>
  <cp:lastModifiedBy>Luc Potvin</cp:lastModifiedBy>
  <cp:revision>180</cp:revision>
  <dcterms:created xsi:type="dcterms:W3CDTF">2012-10-16T18:28:49Z</dcterms:created>
  <dcterms:modified xsi:type="dcterms:W3CDTF">2017-12-14T14:30:08Z</dcterms:modified>
</cp:coreProperties>
</file>