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4" r:id="rId2"/>
    <p:sldId id="340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41" r:id="rId11"/>
    <p:sldId id="369" r:id="rId12"/>
    <p:sldId id="371" r:id="rId13"/>
    <p:sldId id="357" r:id="rId14"/>
    <p:sldId id="339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56" autoAdjust="0"/>
  </p:normalViewPr>
  <p:slideViewPr>
    <p:cSldViewPr>
      <p:cViewPr varScale="1">
        <p:scale>
          <a:sx n="61" d="100"/>
          <a:sy n="61" d="100"/>
        </p:scale>
        <p:origin x="-102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8606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+mn-lt"/>
              </a:defRPr>
            </a:lvl1pPr>
          </a:lstStyle>
          <a:p>
            <a:pPr>
              <a:defRPr/>
            </a:pPr>
            <a:r>
              <a:rPr lang="fr-CA" dirty="0"/>
              <a:t>Diaporama – confirmation des adultes – juin 2012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EE55C7-119C-4B3C-92C0-29D8B61192DF}" type="datetimeFigureOut">
              <a:rPr lang="fr-FR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E73C44-F040-4F1E-8A5B-003249FA6478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896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75382-7F7C-44CA-86D9-AEEDBA45DC9E}" type="datetimeFigureOut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A7FD-0623-4B61-8542-7A049142EE90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0570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8268-D85C-449B-B734-B8A59B8B6CC2}" type="datetime1">
              <a:rPr lang="fr-FR" smtClean="0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98B4-C337-4290-9849-9274173622B1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59DE-D9EB-47BF-B461-2E93F6687552}" type="datetime1">
              <a:rPr lang="fr-FR" smtClean="0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2B4B-9DA0-485F-AEF2-480EFEA5A894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71BE-E4C5-4AB5-97F8-26198609986D}" type="datetime1">
              <a:rPr lang="fr-FR" smtClean="0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19C6-91D9-4BF7-98B0-BEC1CBAEF674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2FF4-97B8-4F56-8334-9D84DD91EE3B}" type="datetime1">
              <a:rPr lang="fr-FR" smtClean="0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A9C2-F097-4070-83A0-E39480F34FF0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FBFC-D537-416E-B8D8-BE74BD693739}" type="datetime1">
              <a:rPr lang="fr-FR" smtClean="0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E90C-74BD-429F-83A1-115D71420655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A95A-4608-4AF9-B71C-E04B8161ECC0}" type="datetime1">
              <a:rPr lang="fr-FR" smtClean="0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954A-E291-4204-ABCC-977A754D2CD5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C7CD-7809-436F-B4C8-231F36892C9A}" type="datetime1">
              <a:rPr lang="fr-FR" smtClean="0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B875-6975-4877-BE53-75EB4143D2BD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7859-D5F6-4270-B6A9-872F8BD7E9A7}" type="datetime1">
              <a:rPr lang="fr-FR" smtClean="0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738CB-C62D-41BF-8448-1547F8AE0A14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D9F7-9FAB-4BB9-9935-8502604E6CD9}" type="datetime1">
              <a:rPr lang="fr-FR" smtClean="0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27A3-F9B8-414D-8AAC-52E9E42024F9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28F9-DFB7-4523-967F-B9EED097A762}" type="datetime1">
              <a:rPr lang="fr-FR" smtClean="0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54ED-60A1-4AA0-9108-E11BD8CC8096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3C9E-F7CF-4D7E-BF37-30FD4B8BB864}" type="datetime1">
              <a:rPr lang="fr-FR" smtClean="0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B1C2-A357-4D6D-8CF9-74DF34D80F02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40D2EE-6153-429C-B814-2126195B2AD3}" type="datetime1">
              <a:rPr lang="fr-FR" smtClean="0"/>
              <a:pPr>
                <a:defRPr/>
              </a:pPr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CB9A7E-02F4-47AF-BBDC-DE8EF757E72C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3995936" y="1760041"/>
            <a:ext cx="391164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Bonjour!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Voici </a:t>
            </a:r>
            <a:r>
              <a:rPr lang="fr-CA" sz="3200" smtClean="0">
                <a:latin typeface="Comic Sans MS" pitchFamily="66" charset="0"/>
              </a:rPr>
              <a:t>ton 8</a:t>
            </a:r>
            <a:r>
              <a:rPr lang="fr-CA" sz="3200" baseline="30000" smtClean="0">
                <a:latin typeface="Comic Sans MS" pitchFamily="66" charset="0"/>
              </a:rPr>
              <a:t>ème</a:t>
            </a:r>
            <a:r>
              <a:rPr lang="fr-CA" sz="3200" smtClean="0">
                <a:latin typeface="Comic Sans MS" pitchFamily="66" charset="0"/>
              </a:rPr>
              <a:t> </a:t>
            </a:r>
            <a:r>
              <a:rPr lang="fr-CA" sz="3200" dirty="0" smtClean="0">
                <a:latin typeface="Comic Sans MS" pitchFamily="66" charset="0"/>
              </a:rPr>
              <a:t>CLIC!</a:t>
            </a:r>
            <a:endParaRPr lang="fr-CA" sz="3200" dirty="0">
              <a:latin typeface="Comic Sans MS" pitchFamily="66" charset="0"/>
            </a:endParaRPr>
          </a:p>
          <a:p>
            <a:endParaRPr lang="fr-CA" sz="3200" dirty="0" smtClean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5810" y="5085184"/>
            <a:ext cx="820891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Lis une diapositive à la fois </a:t>
            </a:r>
          </a:p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et fais ce qui est demandé</a:t>
            </a:r>
          </a:p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avant d’aller plus loin…</a:t>
            </a:r>
            <a:endParaRPr lang="fr-CA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lpotvin\Pictures\image pps\souri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8" y="439560"/>
            <a:ext cx="3396802" cy="34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5810" y="4128820"/>
            <a:ext cx="8126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latin typeface="Comic Sans MS" pitchFamily="66" charset="0"/>
              </a:rPr>
              <a:t>Dans ce CLIC </a:t>
            </a:r>
            <a:r>
              <a:rPr lang="fr-CA" sz="2800" dirty="0" smtClean="0">
                <a:latin typeface="Comic Sans MS" pitchFamily="66" charset="0"/>
              </a:rPr>
              <a:t>, </a:t>
            </a:r>
            <a:r>
              <a:rPr lang="fr-CA" sz="2800" dirty="0">
                <a:latin typeface="Comic Sans MS" pitchFamily="66" charset="0"/>
              </a:rPr>
              <a:t>nous récapitulons nos clics</a:t>
            </a:r>
            <a:r>
              <a:rPr lang="fr-CA" sz="2800" dirty="0" smtClean="0">
                <a:latin typeface="Comic Sans MS" pitchFamily="66" charset="0"/>
              </a:rPr>
              <a:t>!</a:t>
            </a:r>
            <a:endParaRPr lang="fr-CA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10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dirty="0">
                <a:latin typeface="Comic Sans MS" panose="030F0702030302020204" pitchFamily="66" charset="0"/>
              </a:rPr>
              <a:t>CLIC </a:t>
            </a:r>
            <a:r>
              <a:rPr lang="fr-CA" sz="5400" dirty="0" smtClean="0">
                <a:latin typeface="Comic Sans MS" panose="030F0702030302020204" pitchFamily="66" charset="0"/>
              </a:rPr>
              <a:t>5</a:t>
            </a:r>
            <a:endParaRPr lang="fr-CA" sz="5400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556792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omic Sans MS" panose="030F0702030302020204" pitchFamily="66" charset="0"/>
              </a:rPr>
              <a:t>Dans le Clic 5, tu as été éveillé à l’importance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de donner le meilleur de toi </a:t>
            </a:r>
          </a:p>
          <a:p>
            <a:endParaRPr lang="fr-CA" sz="2800" dirty="0" smtClean="0">
              <a:latin typeface="Comic Sans MS" panose="030F0702030302020204" pitchFamily="66" charset="0"/>
            </a:endParaRPr>
          </a:p>
          <a:p>
            <a:pPr marL="1344613" indent="-263525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Comic Sans MS" panose="030F0702030302020204" pitchFamily="66" charset="0"/>
              </a:rPr>
              <a:t>dans la foi, </a:t>
            </a:r>
          </a:p>
          <a:p>
            <a:pPr marL="1344613" indent="-263525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Comic Sans MS" panose="030F0702030302020204" pitchFamily="66" charset="0"/>
              </a:rPr>
              <a:t>dans l’espérance</a:t>
            </a:r>
          </a:p>
          <a:p>
            <a:pPr marL="1344613" indent="-263525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Comic Sans MS" panose="030F0702030302020204" pitchFamily="66" charset="0"/>
              </a:rPr>
              <a:t>et dans la charité.</a:t>
            </a:r>
          </a:p>
          <a:p>
            <a:endParaRPr lang="fr-CA" sz="2800" dirty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Donner le meilleur de soi, c’est connaître toutes ses belles qualités, ses forces et ses talents pour qu’ils puissent transparaître, rayonner, porter du fruit autour de nous.</a:t>
            </a:r>
            <a:endParaRPr lang="fr-CA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Documents and Settings\Diane\Local Settings\Temporary Internet Files\Content.IE5\1E6T0HN5\MP9004225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47" y="2276872"/>
            <a:ext cx="1623691" cy="216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11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251520" y="188640"/>
            <a:ext cx="8640960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dirty="0" smtClean="0">
                <a:latin typeface="Comic Sans MS" panose="030F0702030302020204" pitchFamily="66" charset="0"/>
              </a:rPr>
              <a:t>Clic 6</a:t>
            </a:r>
          </a:p>
          <a:p>
            <a:endParaRPr lang="fr-CA" sz="1100" dirty="0" smtClean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Dans le Clic </a:t>
            </a:r>
            <a:r>
              <a:rPr lang="fr-CA" sz="2800" dirty="0" smtClean="0">
                <a:latin typeface="Comic Sans MS" panose="030F0702030302020204" pitchFamily="66" charset="0"/>
              </a:rPr>
              <a:t>6, </a:t>
            </a:r>
            <a:r>
              <a:rPr lang="fr-CA" sz="2800" dirty="0" smtClean="0">
                <a:latin typeface="Comic Sans MS" panose="030F0702030302020204" pitchFamily="66" charset="0"/>
              </a:rPr>
              <a:t>tu as écrit 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des situations</a:t>
            </a:r>
            <a:endParaRPr lang="fr-CA" sz="2800" dirty="0">
              <a:latin typeface="Comic Sans MS" panose="030F0702030302020204" pitchFamily="66" charset="0"/>
            </a:endParaRPr>
          </a:p>
          <a:p>
            <a:r>
              <a:rPr lang="fr-CA" sz="2800" dirty="0">
                <a:latin typeface="Comic Sans MS" panose="030F0702030302020204" pitchFamily="66" charset="0"/>
              </a:rPr>
              <a:t>pour lesquelles tu </a:t>
            </a:r>
            <a:r>
              <a:rPr lang="fr-CA" sz="2800" dirty="0" smtClean="0">
                <a:latin typeface="Comic Sans MS" panose="030F0702030302020204" pitchFamily="66" charset="0"/>
              </a:rPr>
              <a:t>voulais prier</a:t>
            </a:r>
            <a:r>
              <a:rPr lang="fr-CA" sz="2800" dirty="0">
                <a:latin typeface="Comic Sans MS" panose="030F0702030302020204" pitchFamily="66" charset="0"/>
              </a:rPr>
              <a:t>. </a:t>
            </a:r>
            <a:endParaRPr lang="fr-CA" sz="2800" dirty="0" smtClean="0">
              <a:latin typeface="Comic Sans MS" panose="030F0702030302020204" pitchFamily="66" charset="0"/>
            </a:endParaRPr>
          </a:p>
          <a:p>
            <a:endParaRPr lang="fr-CA" sz="2800" dirty="0" smtClean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Tu as puisé ton inspiration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dans des </a:t>
            </a:r>
            <a:r>
              <a:rPr lang="fr-CA" sz="2800" dirty="0">
                <a:latin typeface="Comic Sans MS" panose="030F0702030302020204" pitchFamily="66" charset="0"/>
              </a:rPr>
              <a:t>choses concrètes </a:t>
            </a:r>
            <a:endParaRPr lang="fr-CA" sz="2800" dirty="0" smtClean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qui </a:t>
            </a:r>
            <a:r>
              <a:rPr lang="fr-CA" sz="2800" dirty="0">
                <a:latin typeface="Comic Sans MS" panose="030F0702030302020204" pitchFamily="66" charset="0"/>
              </a:rPr>
              <a:t>se </a:t>
            </a:r>
            <a:r>
              <a:rPr lang="fr-CA" sz="2800" dirty="0" smtClean="0">
                <a:latin typeface="Comic Sans MS" panose="030F0702030302020204" pitchFamily="66" charset="0"/>
              </a:rPr>
              <a:t>passent dans </a:t>
            </a:r>
            <a:r>
              <a:rPr lang="fr-CA" sz="2800" dirty="0">
                <a:latin typeface="Comic Sans MS" panose="030F0702030302020204" pitchFamily="66" charset="0"/>
              </a:rPr>
              <a:t>l’actualité </a:t>
            </a:r>
            <a:endParaRPr lang="fr-CA" sz="2800" dirty="0" smtClean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autour </a:t>
            </a:r>
            <a:r>
              <a:rPr lang="fr-CA" sz="2800" dirty="0">
                <a:latin typeface="Comic Sans MS" panose="030F0702030302020204" pitchFamily="66" charset="0"/>
              </a:rPr>
              <a:t>de toi,</a:t>
            </a:r>
          </a:p>
          <a:p>
            <a:r>
              <a:rPr lang="fr-CA" sz="2800" dirty="0">
                <a:latin typeface="Comic Sans MS" panose="030F0702030302020204" pitchFamily="66" charset="0"/>
              </a:rPr>
              <a:t>dans notre ville, </a:t>
            </a:r>
            <a:endParaRPr lang="fr-CA" sz="2800" dirty="0" smtClean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dans </a:t>
            </a:r>
            <a:r>
              <a:rPr lang="fr-CA" sz="2800" dirty="0">
                <a:latin typeface="Comic Sans MS" panose="030F0702030302020204" pitchFamily="66" charset="0"/>
              </a:rPr>
              <a:t>notre province, </a:t>
            </a:r>
            <a:endParaRPr lang="fr-CA" sz="2800" dirty="0" smtClean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dans </a:t>
            </a:r>
            <a:r>
              <a:rPr lang="fr-CA" sz="2800" dirty="0">
                <a:latin typeface="Comic Sans MS" panose="030F0702030302020204" pitchFamily="66" charset="0"/>
              </a:rPr>
              <a:t>notre </a:t>
            </a:r>
            <a:r>
              <a:rPr lang="fr-CA" sz="2800" dirty="0" smtClean="0">
                <a:latin typeface="Comic Sans MS" panose="030F0702030302020204" pitchFamily="66" charset="0"/>
              </a:rPr>
              <a:t>pays et dans le monde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afin </a:t>
            </a:r>
            <a:r>
              <a:rPr lang="fr-CA" sz="2800" dirty="0">
                <a:latin typeface="Comic Sans MS" panose="030F0702030302020204" pitchFamily="66" charset="0"/>
              </a:rPr>
              <a:t>de les confier à Dieu.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45" y="0"/>
            <a:ext cx="3146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12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06831"/>
            <a:ext cx="7779694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5400" dirty="0" smtClean="0">
                <a:latin typeface="Comic Sans MS" panose="030F0702030302020204" pitchFamily="66" charset="0"/>
              </a:rPr>
              <a:t>Clic 7</a:t>
            </a:r>
          </a:p>
          <a:p>
            <a:endParaRPr lang="fr-CA" sz="1400" dirty="0" smtClean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Faire sa confirmation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c’est l’occasion pour Dieu 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de nous confier la mission</a:t>
            </a:r>
          </a:p>
          <a:p>
            <a:endParaRPr lang="fr-CA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sz="2800" dirty="0" smtClean="0">
                <a:latin typeface="Comic Sans MS" panose="030F0702030302020204" pitchFamily="66" charset="0"/>
              </a:rPr>
              <a:t>De donner le meilleur de soi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sz="2800" dirty="0" smtClean="0">
                <a:latin typeface="Comic Sans MS" panose="030F0702030302020204" pitchFamily="66" charset="0"/>
              </a:rPr>
              <a:t>D’embellir le monde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sz="2800" dirty="0" smtClean="0">
                <a:latin typeface="Comic Sans MS" panose="030F0702030302020204" pitchFamily="66" charset="0"/>
              </a:rPr>
              <a:t>D’être sel de la terre et lumière du monde</a:t>
            </a:r>
          </a:p>
          <a:p>
            <a:endParaRPr lang="fr-CA" sz="2800" dirty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Tu as pris un « engagement de confirmation »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dans le Clic </a:t>
            </a:r>
            <a:r>
              <a:rPr lang="fr-CA" sz="2800" dirty="0" smtClean="0">
                <a:latin typeface="Comic Sans MS" panose="030F0702030302020204" pitchFamily="66" charset="0"/>
              </a:rPr>
              <a:t>7.</a:t>
            </a:r>
            <a:endParaRPr lang="fr-CA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Documents and Settings\Diane\Local Settings\Temporary Internet Files\Content.IE5\1E6T0HN5\MP9004225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837">
            <a:off x="6634736" y="208263"/>
            <a:ext cx="1623691" cy="216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Diane\Local Settings\Temporary Internet Files\Content.IE5\60E04YF7\MP9002895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0187">
            <a:off x="6951069" y="2330621"/>
            <a:ext cx="1772757" cy="1167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IBM\Local Settings\Temporary Internet Files\Content.IE5\J5J7TTLY\MC900412626[1].wmf"/>
          <p:cNvPicPr>
            <a:picLocks noChangeAspect="1" noChangeArrowheads="1"/>
          </p:cNvPicPr>
          <p:nvPr/>
        </p:nvPicPr>
        <p:blipFill>
          <a:blip r:embed="rId4" cstate="print"/>
          <a:srcRect r="40962"/>
          <a:stretch>
            <a:fillRect/>
          </a:stretch>
        </p:blipFill>
        <p:spPr bwMode="auto">
          <a:xfrm rot="20591233" flipH="1">
            <a:off x="4011249" y="5040099"/>
            <a:ext cx="796806" cy="17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IBM\Local Settings\Temporary Internet Files\Content.IE5\6LGGB05J\MC90011286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39500">
            <a:off x="6002492" y="4586909"/>
            <a:ext cx="2429453" cy="226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4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13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5" y="188640"/>
            <a:ext cx="864096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Pour ce Clic 8…</a:t>
            </a:r>
          </a:p>
          <a:p>
            <a:endParaRPr lang="fr-CA" sz="11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Alors que tu viens de te mettre</a:t>
            </a:r>
          </a:p>
          <a:p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 mémoire tous tes clics,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 t’invite à faire l’évaluation 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 ta démarche.</a:t>
            </a:r>
          </a:p>
          <a:p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À l’aide du document d’évaluation qui a été envoyé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par courriel, donne-moi tes impressions.</a:t>
            </a:r>
          </a:p>
          <a:p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y a aussi une évaluation pour tes 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parents,                                                              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mais ce sera au clic 9.</a:t>
            </a:r>
            <a:endParaRPr lang="fr-CA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 les envoies par courriel ou les amènes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à 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 rencontre de pratique qui est à l’horaire. 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Documents and Settings\Diane\Local Settings\Temporary Internet Files\Content.IE5\V02Z4TAI\MC90043492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08" y="29522"/>
            <a:ext cx="33569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A9C2-F097-4070-83A0-E39480F34FF0}" type="slidenum">
              <a:rPr lang="fr-CA" smtClean="0"/>
              <a:pPr>
                <a:defRPr/>
              </a:pPr>
              <a:t>14</a:t>
            </a:fld>
            <a:endParaRPr lang="fr-CA" dirty="0"/>
          </a:p>
        </p:txBody>
      </p:sp>
      <p:sp>
        <p:nvSpPr>
          <p:cNvPr id="2" name="ZoneTexte 1"/>
          <p:cNvSpPr txBox="1"/>
          <p:nvPr/>
        </p:nvSpPr>
        <p:spPr>
          <a:xfrm>
            <a:off x="2339752" y="836711"/>
            <a:ext cx="4506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7200" dirty="0" smtClean="0">
                <a:latin typeface="Comic Sans MS" panose="030F0702030302020204" pitchFamily="66" charset="0"/>
              </a:rPr>
              <a:t>À bientôt!</a:t>
            </a:r>
            <a:endParaRPr lang="fr-CA" sz="72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Documents and Settings\Diane\Local Settings\Temporary Internet Files\Content.IE5\60E04YF7\MC9004338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12" y="1916832"/>
            <a:ext cx="4658702" cy="46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iane\Local Settings\Temporary Internet Files\Content.IE5\60E04YF7\MP900422720[2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0" r="22786" b="16506"/>
          <a:stretch/>
        </p:blipFill>
        <p:spPr bwMode="auto">
          <a:xfrm>
            <a:off x="7524328" y="2420888"/>
            <a:ext cx="1382363" cy="32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2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88640"/>
            <a:ext cx="7872668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CLIC 1</a:t>
            </a:r>
          </a:p>
          <a:p>
            <a:endParaRPr lang="fr-CA" sz="11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Dans le Clic 1, tu as pris le temps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 te présenter en répondant à des questions.</a:t>
            </a:r>
          </a:p>
          <a:p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Cela a permis de te connaître un peu 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avec tes qualités, tes valeurs, tes goûts, 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dans ce qui te rend heureux ou plus triste…</a:t>
            </a:r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 as aussi répondu à la question: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C’est qui ou c’est quoi Dieu pour toi? »</a:t>
            </a:r>
          </a:p>
          <a:p>
            <a:endParaRPr lang="fr-CA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Est-ce que ta réponse à cette question serait </a:t>
            </a:r>
          </a:p>
          <a:p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même à cette étape-ci? Pense-y…</a:t>
            </a:r>
          </a:p>
        </p:txBody>
      </p:sp>
    </p:spTree>
    <p:extLst>
      <p:ext uri="{BB962C8B-B14F-4D97-AF65-F5344CB8AC3E}">
        <p14:creationId xmlns:p14="http://schemas.microsoft.com/office/powerpoint/2010/main" val="21463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3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88640"/>
            <a:ext cx="7960834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CLIC 2</a:t>
            </a:r>
          </a:p>
          <a:p>
            <a:endParaRPr lang="fr-CA" sz="11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Dans le Clic 2, tu as découvert les symboles de</a:t>
            </a:r>
          </a:p>
          <a:p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’Esprit Saint. Les images ici te les rappellent…</a:t>
            </a:r>
          </a:p>
        </p:txBody>
      </p:sp>
      <p:pic>
        <p:nvPicPr>
          <p:cNvPr id="3074" name="Picture 2" descr="C:\Documents and Settings\Diane\Local Settings\Temporary Internet Files\Content.IE5\1E6T0HN5\MC900387160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0774">
            <a:off x="201822" y="2710037"/>
            <a:ext cx="2699147" cy="26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Diane\Local Settings\Temporary Internet Files\Content.IE5\1E6T0HN5\MC90043481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6410">
            <a:off x="6334098" y="2321823"/>
            <a:ext cx="2828523" cy="28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Diane\Local Settings\Temporary Internet Files\Content.IE5\60E04YF7\MC900437679[1].wmf"/>
          <p:cNvPicPr>
            <a:picLocks noChangeAspect="1" noChangeArrowheads="1"/>
          </p:cNvPicPr>
          <p:nvPr/>
        </p:nvPicPr>
        <p:blipFill>
          <a:blip r:embed="rId4" cstate="print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5"/>
            <a:ext cx="2514740" cy="264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4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88640"/>
            <a:ext cx="8664551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600" dirty="0" smtClean="0">
                <a:latin typeface="Comic Sans MS" panose="030F0702030302020204" pitchFamily="66" charset="0"/>
              </a:rPr>
              <a:t>CLIC 2</a:t>
            </a:r>
          </a:p>
          <a:p>
            <a:endParaRPr lang="fr-CA" sz="1100" dirty="0" smtClean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Le Clic 2 t’as aussi fait découvrir que l’Esprit Saint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habite en toi. Le temple de l’Esprit de Dieu, c’est</a:t>
            </a:r>
          </a:p>
          <a:p>
            <a:r>
              <a:rPr lang="fr-CA" sz="2800" dirty="0">
                <a:latin typeface="Comic Sans MS" panose="030F0702030302020204" pitchFamily="66" charset="0"/>
              </a:rPr>
              <a:t>c</a:t>
            </a:r>
            <a:r>
              <a:rPr lang="fr-CA" sz="2800" dirty="0" smtClean="0">
                <a:latin typeface="Comic Sans MS" panose="030F0702030302020204" pitchFamily="66" charset="0"/>
              </a:rPr>
              <a:t>hacun et chacune de nous.</a:t>
            </a:r>
          </a:p>
        </p:txBody>
      </p:sp>
      <p:pic>
        <p:nvPicPr>
          <p:cNvPr id="4098" name="Picture 2" descr="C:\Documents and Settings\Diane\Local Settings\Temporary Internet Files\Content.IE5\V02Z4TAI\MC90043474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98" y="2636912"/>
            <a:ext cx="3879161" cy="387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5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88640"/>
            <a:ext cx="8526693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CLIC 2</a:t>
            </a:r>
          </a:p>
          <a:p>
            <a:endParaRPr lang="fr-CA" sz="11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 Clic 2 nous a aussi rappelé que l’Esprit Saint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nous rend libre. Il fait de nous des fils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et des filles de Dieu. Des enfants de Dieu appelés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à être libres et heureux!</a:t>
            </a:r>
          </a:p>
        </p:txBody>
      </p:sp>
      <p:pic>
        <p:nvPicPr>
          <p:cNvPr id="5122" name="Picture 2" descr="C:\Documents and Settings\Diane\Local Settings\Temporary Internet Files\Content.IE5\1E6T0HN5\MP9102216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80" y="3284984"/>
            <a:ext cx="4572000" cy="3238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6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88640"/>
            <a:ext cx="8680581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600" dirty="0" smtClean="0">
                <a:latin typeface="Comic Sans MS" panose="030F0702030302020204" pitchFamily="66" charset="0"/>
              </a:rPr>
              <a:t>CLIC 2</a:t>
            </a:r>
          </a:p>
          <a:p>
            <a:endParaRPr lang="fr-CA" sz="1100" dirty="0" smtClean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Des surnoms de l’Esprit Saint t’ont été présentés…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J’en ajoute ici quelques uns…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8022" y="2546320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Paraclet</a:t>
            </a:r>
            <a:endParaRPr lang="fr-CA" sz="4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17942" y="3235913"/>
            <a:ext cx="2690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Défenseur</a:t>
            </a:r>
            <a:endParaRPr lang="fr-CA" sz="4000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923764"/>
            <a:ext cx="309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Esprit Saint</a:t>
            </a:r>
            <a:endParaRPr lang="fr-CA" sz="40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01687" y="585615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sz="4000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55297" y="2324771"/>
            <a:ext cx="3613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Esprit de Dieu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66439" y="4277707"/>
            <a:ext cx="3613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Esprit du Père</a:t>
            </a:r>
            <a:endParaRPr lang="fr-CA" sz="40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5010205"/>
            <a:ext cx="3940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Esprit de Jésus</a:t>
            </a:r>
            <a:endParaRPr lang="fr-CA" sz="4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5406" y="5654859"/>
            <a:ext cx="3686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sz="4000" dirty="0">
                <a:latin typeface="Comic Sans MS" panose="030F0702030302020204" pitchFamily="66" charset="0"/>
              </a:rPr>
              <a:t>Esprit de Dieu</a:t>
            </a:r>
          </a:p>
        </p:txBody>
      </p:sp>
    </p:spTree>
    <p:extLst>
      <p:ext uri="{BB962C8B-B14F-4D97-AF65-F5344CB8AC3E}">
        <p14:creationId xmlns:p14="http://schemas.microsoft.com/office/powerpoint/2010/main" val="24882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7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88640"/>
            <a:ext cx="8837676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600" dirty="0" smtClean="0">
                <a:latin typeface="Comic Sans MS" panose="030F0702030302020204" pitchFamily="66" charset="0"/>
              </a:rPr>
              <a:t>CLIC 2</a:t>
            </a:r>
          </a:p>
          <a:p>
            <a:endParaRPr lang="fr-CA" sz="1100" dirty="0" smtClean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Le Clic 2 venait finalement te présenter le moment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où les apôtres, les premiers amis de Jésus, ont reçu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l’Esprit Saint. Ce moment s’appelle la Pentecôte.</a:t>
            </a:r>
          </a:p>
        </p:txBody>
      </p:sp>
      <p:pic>
        <p:nvPicPr>
          <p:cNvPr id="6146" name="Picture 2" descr="http://img.over-blog.com/486x486/1/37/63/54/Art-religieux/penteco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35" y="2852936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3571868" y="3643314"/>
            <a:ext cx="14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92D050"/>
                </a:solidFill>
                <a:latin typeface="Comic Sans MS" pitchFamily="66" charset="0"/>
              </a:rPr>
              <a:t>Force</a:t>
            </a:r>
            <a:endParaRPr lang="fr-CA" sz="36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3108" y="5572140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00B0F0"/>
                </a:solidFill>
                <a:latin typeface="Comic Sans MS" pitchFamily="66" charset="0"/>
              </a:rPr>
              <a:t>Affection filiale</a:t>
            </a:r>
            <a:endParaRPr lang="fr-CA" sz="36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00760" y="3286124"/>
            <a:ext cx="276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00B050"/>
                </a:solidFill>
                <a:latin typeface="Comic Sans MS" pitchFamily="66" charset="0"/>
              </a:rPr>
              <a:t>Intelligence</a:t>
            </a:r>
            <a:endParaRPr lang="fr-CA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596" y="4714884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002060"/>
                </a:solidFill>
                <a:latin typeface="Comic Sans MS" pitchFamily="66" charset="0"/>
              </a:rPr>
              <a:t>Connaissance</a:t>
            </a:r>
            <a:endParaRPr lang="fr-CA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1472" y="3286124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7030A0"/>
                </a:solidFill>
                <a:latin typeface="Comic Sans MS" pitchFamily="66" charset="0"/>
              </a:rPr>
              <a:t>Conseil</a:t>
            </a:r>
            <a:endParaRPr lang="fr-CA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58016" y="5072074"/>
            <a:ext cx="1923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Louange</a:t>
            </a:r>
            <a:endParaRPr lang="fr-CA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72066" y="4286256"/>
            <a:ext cx="197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C00000"/>
                </a:solidFill>
                <a:latin typeface="Comic Sans MS" pitchFamily="66" charset="0"/>
              </a:rPr>
              <a:t>Sagesse</a:t>
            </a:r>
            <a:endParaRPr lang="fr-CA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" name="Picture 3" descr="C:\Documents and Settings\IBM\Local Settings\Temporary Internet Files\Content.IE5\T6I17HIE\MC9004360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357430"/>
            <a:ext cx="1269996" cy="1269996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107504" y="188640"/>
            <a:ext cx="8092280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600" dirty="0" smtClean="0">
                <a:latin typeface="Comic Sans MS" panose="030F0702030302020204" pitchFamily="66" charset="0"/>
              </a:rPr>
              <a:t>CLIC 3</a:t>
            </a:r>
          </a:p>
          <a:p>
            <a:endParaRPr lang="fr-CA" sz="1100" dirty="0" smtClean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Le Clic 3 t’a fait découvrir les dons de l’Esprit…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Pense à Sifcocoal!</a:t>
            </a:r>
          </a:p>
        </p:txBody>
      </p:sp>
    </p:spTree>
    <p:extLst>
      <p:ext uri="{BB962C8B-B14F-4D97-AF65-F5344CB8AC3E}">
        <p14:creationId xmlns:p14="http://schemas.microsoft.com/office/powerpoint/2010/main" val="41091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9</a:t>
            </a:fld>
            <a:endParaRPr lang="fr-CA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58737"/>
              </p:ext>
            </p:extLst>
          </p:nvPr>
        </p:nvGraphicFramePr>
        <p:xfrm>
          <a:off x="4067944" y="332656"/>
          <a:ext cx="4848200" cy="629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100"/>
                <a:gridCol w="2424100"/>
              </a:tblGrid>
              <a:tr h="373467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Fruits</a:t>
                      </a:r>
                      <a:r>
                        <a:rPr lang="fr-CA" sz="2800" baseline="0" dirty="0" smtClean="0"/>
                        <a:t> de l’Esprit</a:t>
                      </a:r>
                      <a:endParaRPr lang="fr-CA" sz="28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/>
                        <a:t>Action réaliste</a:t>
                      </a:r>
                      <a:endParaRPr lang="fr-CA" sz="28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3467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bg1"/>
                          </a:solidFill>
                        </a:rPr>
                        <a:t>Amour</a:t>
                      </a:r>
                      <a:endParaRPr lang="fr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3467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bg1"/>
                          </a:solidFill>
                        </a:rPr>
                        <a:t>Joie</a:t>
                      </a:r>
                      <a:endParaRPr lang="fr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90135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bg1"/>
                          </a:solidFill>
                        </a:rPr>
                        <a:t>Paix</a:t>
                      </a:r>
                      <a:endParaRPr lang="fr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3467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bg1"/>
                          </a:solidFill>
                        </a:rPr>
                        <a:t>Patience</a:t>
                      </a:r>
                      <a:endParaRPr lang="fr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3467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bg1"/>
                          </a:solidFill>
                        </a:rPr>
                        <a:t>Bonté</a:t>
                      </a:r>
                      <a:endParaRPr lang="fr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3467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bg1"/>
                          </a:solidFill>
                        </a:rPr>
                        <a:t>Service</a:t>
                      </a:r>
                      <a:endParaRPr lang="fr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3467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bg1"/>
                          </a:solidFill>
                        </a:rPr>
                        <a:t>Foi</a:t>
                      </a:r>
                      <a:endParaRPr lang="fr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3467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bg1"/>
                          </a:solidFill>
                        </a:rPr>
                        <a:t>Douceur</a:t>
                      </a:r>
                      <a:endParaRPr lang="fr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3467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bg1"/>
                          </a:solidFill>
                        </a:rPr>
                        <a:t>Maîtrise</a:t>
                      </a:r>
                      <a:r>
                        <a:rPr lang="fr-CA" sz="2800" baseline="0" dirty="0" smtClean="0">
                          <a:solidFill>
                            <a:schemeClr val="bg1"/>
                          </a:solidFill>
                        </a:rPr>
                        <a:t> de soi</a:t>
                      </a:r>
                      <a:endParaRPr lang="fr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2800" dirty="0" smtClean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3467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bg1"/>
                          </a:solidFill>
                        </a:rPr>
                        <a:t>Confiance</a:t>
                      </a:r>
                      <a:endParaRPr lang="fr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2800" dirty="0" smtClean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07504" y="188640"/>
            <a:ext cx="3791423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CLIC 4</a:t>
            </a:r>
          </a:p>
          <a:p>
            <a:endParaRPr lang="fr-CA" sz="11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 Clic 4 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t’a fait réaliser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un tableau des fruits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 l’Esprit Saint!</a:t>
            </a:r>
          </a:p>
        </p:txBody>
      </p:sp>
    </p:spTree>
    <p:extLst>
      <p:ext uri="{BB962C8B-B14F-4D97-AF65-F5344CB8AC3E}">
        <p14:creationId xmlns:p14="http://schemas.microsoft.com/office/powerpoint/2010/main" val="16746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558</Words>
  <Application>Microsoft Office PowerPoint</Application>
  <PresentationFormat>Affichage à l'écran (4:3)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IBM</dc:creator>
  <cp:lastModifiedBy>Luc Potvin</cp:lastModifiedBy>
  <cp:revision>110</cp:revision>
  <dcterms:created xsi:type="dcterms:W3CDTF">2012-06-15T12:32:00Z</dcterms:created>
  <dcterms:modified xsi:type="dcterms:W3CDTF">2017-12-14T14:39:04Z</dcterms:modified>
</cp:coreProperties>
</file>