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341" r:id="rId3"/>
    <p:sldId id="301" r:id="rId4"/>
    <p:sldId id="256" r:id="rId5"/>
    <p:sldId id="302" r:id="rId6"/>
    <p:sldId id="257" r:id="rId7"/>
    <p:sldId id="259" r:id="rId8"/>
    <p:sldId id="295" r:id="rId9"/>
    <p:sldId id="296" r:id="rId10"/>
    <p:sldId id="297" r:id="rId11"/>
    <p:sldId id="298" r:id="rId12"/>
    <p:sldId id="299" r:id="rId13"/>
    <p:sldId id="339" r:id="rId14"/>
    <p:sldId id="304" r:id="rId15"/>
    <p:sldId id="306" r:id="rId16"/>
    <p:sldId id="300" r:id="rId17"/>
    <p:sldId id="337" r:id="rId18"/>
    <p:sldId id="338" r:id="rId19"/>
    <p:sldId id="307" r:id="rId20"/>
    <p:sldId id="309" r:id="rId21"/>
    <p:sldId id="312" r:id="rId22"/>
    <p:sldId id="313" r:id="rId23"/>
    <p:sldId id="275" r:id="rId24"/>
    <p:sldId id="282" r:id="rId25"/>
    <p:sldId id="310" r:id="rId26"/>
    <p:sldId id="291" r:id="rId27"/>
    <p:sldId id="326" r:id="rId28"/>
    <p:sldId id="293" r:id="rId29"/>
    <p:sldId id="344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6" autoAdjust="0"/>
  </p:normalViewPr>
  <p:slideViewPr>
    <p:cSldViewPr>
      <p:cViewPr varScale="1">
        <p:scale>
          <a:sx n="61" d="100"/>
          <a:sy n="61" d="100"/>
        </p:scale>
        <p:origin x="-102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8606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+mn-lt"/>
              </a:defRPr>
            </a:lvl1pPr>
          </a:lstStyle>
          <a:p>
            <a:pPr>
              <a:defRPr/>
            </a:pPr>
            <a:r>
              <a:rPr lang="fr-CA"/>
              <a:t>Diaporama – confirmation des adultes – juin 2012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EE55C7-119C-4B3C-92C0-29D8B61192DF}" type="datetimeFigureOut">
              <a:rPr lang="fr-FR"/>
              <a:pPr>
                <a:defRPr/>
              </a:pPr>
              <a:t>05/02/2018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E73C44-F040-4F1E-8A5B-003249FA6478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8960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75382-7F7C-44CA-86D9-AEEDBA45DC9E}" type="datetimeFigureOut">
              <a:rPr lang="fr-FR" smtClean="0"/>
              <a:pPr/>
              <a:t>05/02/2018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1A7FD-0623-4B61-8542-7A049142EE9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570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8268-D85C-449B-B734-B8A59B8B6CC2}" type="datetime1">
              <a:rPr lang="fr-FR" smtClean="0"/>
              <a:pPr>
                <a:defRPr/>
              </a:pPr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F98B4-C337-4290-9849-9274173622B1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59DE-D9EB-47BF-B461-2E93F6687552}" type="datetime1">
              <a:rPr lang="fr-FR" smtClean="0"/>
              <a:pPr>
                <a:defRPr/>
              </a:pPr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52B4B-9DA0-485F-AEF2-480EFEA5A894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71BE-E4C5-4AB5-97F8-26198609986D}" type="datetime1">
              <a:rPr lang="fr-FR" smtClean="0"/>
              <a:pPr>
                <a:defRPr/>
              </a:pPr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19C6-91D9-4BF7-98B0-BEC1CBAEF674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5D4E-F7F6-4118-B178-9CEF300E498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05/02/2018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63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95B2-5A63-458D-A5E7-EDFFA8FB1A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05/02/2018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50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A550-3B60-4325-9A42-CB78E5CAD57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05/02/2018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89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2AE6-2239-4C9C-A256-221F47FB9FF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05/02/2018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93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130E-5B14-42EF-949E-D77B2C76D71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05/02/2018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06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66D-8FD6-4901-8779-B5890117D78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05/02/2018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14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234E-A266-4AEE-B858-1890B7921CF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05/02/2018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60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4C7F-BD27-4F3B-877C-53ED7511110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05/02/2018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2FF4-97B8-4F56-8334-9D84DD91EE3B}" type="datetime1">
              <a:rPr lang="fr-FR" smtClean="0"/>
              <a:pPr>
                <a:defRPr/>
              </a:pPr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A9C2-F097-4070-83A0-E39480F34FF0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5F69-2082-4017-8369-A38B9F074B7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05/02/2018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32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88A-4874-400E-A29D-F75DA28DA4F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05/02/2018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6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94A5-3738-4B90-97C0-957FFF76542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05/02/2018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BFBFC-D537-416E-B8D8-BE74BD693739}" type="datetime1">
              <a:rPr lang="fr-FR" smtClean="0"/>
              <a:pPr>
                <a:defRPr/>
              </a:pPr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E90C-74BD-429F-83A1-115D71420655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A95A-4608-4AF9-B71C-E04B8161ECC0}" type="datetime1">
              <a:rPr lang="fr-FR" smtClean="0"/>
              <a:pPr>
                <a:defRPr/>
              </a:pPr>
              <a:t>05/02/2018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954A-E291-4204-ABCC-977A754D2CD5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CC7CD-7809-436F-B4C8-231F36892C9A}" type="datetime1">
              <a:rPr lang="fr-FR" smtClean="0"/>
              <a:pPr>
                <a:defRPr/>
              </a:pPr>
              <a:t>05/02/2018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B875-6975-4877-BE53-75EB4143D2BD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47859-D5F6-4270-B6A9-872F8BD7E9A7}" type="datetime1">
              <a:rPr lang="fr-FR" smtClean="0"/>
              <a:pPr>
                <a:defRPr/>
              </a:pPr>
              <a:t>05/02/2018</a:t>
            </a:fld>
            <a:endParaRPr lang="fr-CA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738CB-C62D-41BF-8448-1547F8AE0A14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D9F7-9FAB-4BB9-9935-8502604E6CD9}" type="datetime1">
              <a:rPr lang="fr-FR" smtClean="0"/>
              <a:pPr>
                <a:defRPr/>
              </a:pPr>
              <a:t>05/02/2018</a:t>
            </a:fld>
            <a:endParaRPr lang="fr-CA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27A3-F9B8-414D-8AAC-52E9E42024F9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28F9-DFB7-4523-967F-B9EED097A762}" type="datetime1">
              <a:rPr lang="fr-FR" smtClean="0"/>
              <a:pPr>
                <a:defRPr/>
              </a:pPr>
              <a:t>05/02/2018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054ED-60A1-4AA0-9108-E11BD8CC8096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23C9E-F7CF-4D7E-BF37-30FD4B8BB864}" type="datetime1">
              <a:rPr lang="fr-FR" smtClean="0"/>
              <a:pPr>
                <a:defRPr/>
              </a:pPr>
              <a:t>05/02/2018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B1C2-A357-4D6D-8CF9-74DF34D80F02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40D2EE-6153-429C-B814-2126195B2AD3}" type="datetime1">
              <a:rPr lang="fr-FR" smtClean="0"/>
              <a:pPr>
                <a:defRPr/>
              </a:pPr>
              <a:t>05/02/2018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CB9A7E-02F4-47AF-BBDC-DE8EF757E72C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A0D5BD-9D31-4ACD-ABE6-827B8BA50BF2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05/02/2018</a:t>
            </a:fld>
            <a:endParaRPr lang="fr-C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419280-9FC5-41EC-89B5-C08BEFD41360}" type="slidenum">
              <a:rPr lang="fr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38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</a:t>
            </a:fld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3995936" y="1760041"/>
            <a:ext cx="391164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Bonjour!</a:t>
            </a:r>
          </a:p>
          <a:p>
            <a:endParaRPr lang="fr-CA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Voici ton 9</a:t>
            </a:r>
            <a:r>
              <a:rPr lang="fr-CA" sz="3200" baseline="30000" dirty="0" smtClean="0">
                <a:latin typeface="Comic Sans MS" pitchFamily="66" charset="0"/>
              </a:rPr>
              <a:t>ème</a:t>
            </a:r>
            <a:r>
              <a:rPr lang="fr-CA" sz="3200" dirty="0" smtClean="0">
                <a:latin typeface="Comic Sans MS" pitchFamily="66" charset="0"/>
              </a:rPr>
              <a:t> CLIC!</a:t>
            </a:r>
            <a:endParaRPr lang="fr-CA" sz="3200" dirty="0">
              <a:latin typeface="Comic Sans MS" pitchFamily="66" charset="0"/>
            </a:endParaRPr>
          </a:p>
          <a:p>
            <a:endParaRPr lang="fr-CA" sz="3200" dirty="0" smtClean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5810" y="5085184"/>
            <a:ext cx="8208912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Lis une diapositive à la fois </a:t>
            </a:r>
          </a:p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et fais ce qui est demandé</a:t>
            </a:r>
          </a:p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avant d’aller plus loin…</a:t>
            </a:r>
            <a:endParaRPr lang="fr-CA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lpotvin\Pictures\image pps\souri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8" y="439560"/>
            <a:ext cx="3396802" cy="34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8365" y="3882844"/>
            <a:ext cx="8126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 smtClean="0">
                <a:latin typeface="Comic Sans MS" pitchFamily="66" charset="0"/>
              </a:rPr>
              <a:t>Ce CLIC </a:t>
            </a:r>
            <a:r>
              <a:rPr lang="fr-CA" sz="2800" dirty="0">
                <a:latin typeface="Comic Sans MS" pitchFamily="66" charset="0"/>
              </a:rPr>
              <a:t>te présente </a:t>
            </a:r>
          </a:p>
          <a:p>
            <a:r>
              <a:rPr lang="fr-CA" sz="2800" dirty="0">
                <a:latin typeface="Comic Sans MS" pitchFamily="66" charset="0"/>
              </a:rPr>
              <a:t>les différentes parties de </a:t>
            </a:r>
            <a:r>
              <a:rPr lang="fr-CA" sz="2800" dirty="0" smtClean="0">
                <a:latin typeface="Comic Sans MS" pitchFamily="66" charset="0"/>
              </a:rPr>
              <a:t>la célébration.</a:t>
            </a:r>
            <a:endParaRPr lang="fr-CA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oneTexte 2"/>
          <p:cNvSpPr txBox="1">
            <a:spLocks noChangeArrowheads="1"/>
          </p:cNvSpPr>
          <p:nvPr/>
        </p:nvSpPr>
        <p:spPr bwMode="auto">
          <a:xfrm>
            <a:off x="285750" y="214313"/>
            <a:ext cx="864393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fr-CA" sz="3600" dirty="0" smtClean="0">
              <a:latin typeface="Comic Sans MS" pitchFamily="66" charset="0"/>
            </a:endParaRPr>
          </a:p>
          <a:p>
            <a:pPr algn="just"/>
            <a:r>
              <a:rPr lang="fr-CA" sz="3600" dirty="0" smtClean="0">
                <a:latin typeface="Comic Sans MS" pitchFamily="66" charset="0"/>
              </a:rPr>
              <a:t>L’ordinateur portable représente notre parcours de découverte de l’Esprit Saint et du sacrement de confirmation. Par la technologie, tu as fait des bouts de chemins à la maison. </a:t>
            </a:r>
          </a:p>
          <a:p>
            <a:pPr algn="just"/>
            <a:endParaRPr lang="fr-CA" sz="3600" dirty="0">
              <a:latin typeface="Comic Sans MS" pitchFamily="66" charset="0"/>
            </a:endParaRPr>
          </a:p>
          <a:p>
            <a:pPr algn="just"/>
            <a:endParaRPr lang="fr-CA" sz="4000" dirty="0" smtClean="0">
              <a:latin typeface="Calibri" pitchFamily="34" charset="0"/>
            </a:endParaRPr>
          </a:p>
          <a:p>
            <a:pPr algn="just"/>
            <a:endParaRPr lang="fr-CA" sz="4000" dirty="0">
              <a:latin typeface="Calibri" pitchFamily="34" charset="0"/>
            </a:endParaRPr>
          </a:p>
        </p:txBody>
      </p:sp>
      <p:pic>
        <p:nvPicPr>
          <p:cNvPr id="5" name="Picture 9" descr="C:\Documents and Settings\IBM\Local Settings\Temporary Internet Files\Content.IE5\J5J7TTLY\MC90043256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84168" y="3212827"/>
            <a:ext cx="3214710" cy="3214710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10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oneTexte 2"/>
          <p:cNvSpPr txBox="1">
            <a:spLocks noChangeArrowheads="1"/>
          </p:cNvSpPr>
          <p:nvPr/>
        </p:nvSpPr>
        <p:spPr bwMode="auto">
          <a:xfrm>
            <a:off x="285750" y="214313"/>
            <a:ext cx="864393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fr-CA" sz="3200" dirty="0" smtClean="0">
              <a:latin typeface="Calibri" pitchFamily="34" charset="0"/>
            </a:endParaRPr>
          </a:p>
          <a:p>
            <a:pPr algn="just"/>
            <a:r>
              <a:rPr lang="fr-CA" sz="3600" dirty="0" smtClean="0">
                <a:latin typeface="Comic Sans MS" pitchFamily="66" charset="0"/>
              </a:rPr>
              <a:t>Ce dimanche, au lieu de nous brancher sur le Net, nous nous brancherons sur Dieu. Il effectuera en nous comme un nouveau téléchargement de son Esprit Saint.</a:t>
            </a:r>
          </a:p>
          <a:p>
            <a:pPr algn="just"/>
            <a:endParaRPr lang="fr-CA" sz="3600" dirty="0">
              <a:latin typeface="Comic Sans MS" pitchFamily="66" charset="0"/>
            </a:endParaRPr>
          </a:p>
          <a:p>
            <a:pPr algn="just"/>
            <a:r>
              <a:rPr lang="fr-CA" sz="3600" dirty="0" smtClean="0">
                <a:latin typeface="Comic Sans MS" pitchFamily="66" charset="0"/>
              </a:rPr>
              <a:t>Avec l’Esprit, nous pourrons</a:t>
            </a:r>
          </a:p>
          <a:p>
            <a:pPr algn="just"/>
            <a:r>
              <a:rPr lang="fr-CA" sz="3600" dirty="0" smtClean="0">
                <a:latin typeface="Comic Sans MS" pitchFamily="66" charset="0"/>
              </a:rPr>
              <a:t>réaliser la mission que Dieu</a:t>
            </a:r>
          </a:p>
          <a:p>
            <a:pPr algn="just"/>
            <a:r>
              <a:rPr lang="fr-CA" sz="3600" dirty="0" smtClean="0">
                <a:latin typeface="Comic Sans MS" pitchFamily="66" charset="0"/>
              </a:rPr>
              <a:t>nous confie: rendre le monde</a:t>
            </a:r>
          </a:p>
          <a:p>
            <a:pPr algn="just"/>
            <a:r>
              <a:rPr lang="fr-CA" sz="3600" dirty="0">
                <a:latin typeface="Comic Sans MS" pitchFamily="66" charset="0"/>
              </a:rPr>
              <a:t>p</a:t>
            </a:r>
            <a:r>
              <a:rPr lang="fr-CA" sz="3600" dirty="0" smtClean="0">
                <a:latin typeface="Comic Sans MS" pitchFamily="66" charset="0"/>
              </a:rPr>
              <a:t>lus beau en donnant le meilleur de soi!</a:t>
            </a:r>
          </a:p>
          <a:p>
            <a:pPr algn="just"/>
            <a:endParaRPr lang="fr-CA" sz="4000" dirty="0">
              <a:latin typeface="Calibri" pitchFamily="34" charset="0"/>
            </a:endParaRPr>
          </a:p>
        </p:txBody>
      </p:sp>
      <p:pic>
        <p:nvPicPr>
          <p:cNvPr id="5" name="Picture 9" descr="C:\Documents and Settings\IBM\Local Settings\Temporary Internet Files\Content.IE5\J5J7TTLY\MC90043256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214686"/>
            <a:ext cx="2500330" cy="2500330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11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" y="428605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smtClean="0">
                <a:latin typeface="Comic Sans MS" pitchFamily="66" charset="0"/>
              </a:rPr>
              <a:t>C’est l’évêque ou son représentant </a:t>
            </a:r>
          </a:p>
          <a:p>
            <a:pPr algn="ctr"/>
            <a:r>
              <a:rPr lang="fr-CA" sz="3600" dirty="0" smtClean="0">
                <a:latin typeface="Comic Sans MS" pitchFamily="66" charset="0"/>
              </a:rPr>
              <a:t>qui te confirmera.</a:t>
            </a:r>
          </a:p>
          <a:p>
            <a:endParaRPr lang="fr-CA" sz="3600" dirty="0" smtClean="0">
              <a:latin typeface="Comic Sans MS" pitchFamily="66" charset="0"/>
            </a:endParaRPr>
          </a:p>
          <a:p>
            <a:endParaRPr lang="fr-CA" sz="3600" dirty="0">
              <a:latin typeface="Comic Sans MS" pitchFamily="66" charset="0"/>
            </a:endParaRPr>
          </a:p>
          <a:p>
            <a:endParaRPr lang="fr-CA" sz="3600" dirty="0" smtClean="0">
              <a:latin typeface="Comic Sans MS" pitchFamily="66" charset="0"/>
            </a:endParaRPr>
          </a:p>
          <a:p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5705215" y="4293096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A" sz="1400" dirty="0" smtClean="0"/>
              <a:t>Monseigneur René Guay</a:t>
            </a:r>
          </a:p>
          <a:p>
            <a:pPr algn="r"/>
            <a:r>
              <a:rPr lang="fr-CA" sz="1400" dirty="0" smtClean="0"/>
              <a:t>Évêque du diocèse de Chicoutimi</a:t>
            </a:r>
            <a:endParaRPr lang="fr-CA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12</a:t>
            </a:fld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1403648" y="4869160"/>
            <a:ext cx="4609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PHOTO À VENIR</a:t>
            </a:r>
          </a:p>
          <a:p>
            <a:r>
              <a:rPr lang="fr-CA" sz="1400" dirty="0" smtClean="0"/>
              <a:t>Abbé …………</a:t>
            </a:r>
          </a:p>
          <a:p>
            <a:r>
              <a:rPr lang="fr-CA" sz="1400" dirty="0" smtClean="0"/>
              <a:t>Représentant de l’évêque du diocèse de Chicoutimi</a:t>
            </a:r>
            <a:endParaRPr lang="fr-CA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029029" cy="226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lpotvin\Pictures\image pps\souri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91651"/>
            <a:ext cx="15716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214290"/>
            <a:ext cx="810831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Lorsque l’évêque ou son représentant</a:t>
            </a:r>
          </a:p>
          <a:p>
            <a:r>
              <a:rPr lang="fr-CA" sz="3600" dirty="0" smtClean="0">
                <a:latin typeface="Comic Sans MS" pitchFamily="66" charset="0"/>
              </a:rPr>
              <a:t>nous y invitera,</a:t>
            </a:r>
          </a:p>
          <a:p>
            <a:r>
              <a:rPr lang="fr-CA" sz="3600" dirty="0" smtClean="0">
                <a:latin typeface="Comic Sans MS" pitchFamily="66" charset="0"/>
              </a:rPr>
              <a:t>nous ferons notre signe de la croix.</a:t>
            </a:r>
          </a:p>
          <a:p>
            <a:endParaRPr lang="fr-CA" sz="800" dirty="0" smtClean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			au nom du Père </a:t>
            </a:r>
          </a:p>
          <a:p>
            <a:r>
              <a:rPr lang="fr-CA" sz="3600" dirty="0" smtClean="0">
                <a:latin typeface="Comic Sans MS" pitchFamily="66" charset="0"/>
              </a:rPr>
              <a:t>			et du Fils </a:t>
            </a:r>
          </a:p>
          <a:p>
            <a:r>
              <a:rPr lang="fr-CA" sz="3600" dirty="0" smtClean="0">
                <a:latin typeface="Comic Sans MS" pitchFamily="66" charset="0"/>
              </a:rPr>
              <a:t>			et du Saint Esprit.</a:t>
            </a:r>
          </a:p>
          <a:p>
            <a:endParaRPr lang="fr-CA" dirty="0" smtClean="0"/>
          </a:p>
        </p:txBody>
      </p:sp>
      <p:pic>
        <p:nvPicPr>
          <p:cNvPr id="3" name="Picture 6" descr="C:\Documents and Settings\IBM\Local Settings\Temporary Internet Files\Content.IE5\OETF9NT6\MC90043639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1041803" cy="142876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85720" y="3786190"/>
            <a:ext cx="86212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Il récitera ensuite une prière à laquelle</a:t>
            </a:r>
          </a:p>
          <a:p>
            <a:r>
              <a:rPr lang="fr-CA" sz="3600" dirty="0" smtClean="0">
                <a:latin typeface="Comic Sans MS" pitchFamily="66" charset="0"/>
              </a:rPr>
              <a:t>nous répondrons de tout notre cœur:</a:t>
            </a:r>
          </a:p>
          <a:p>
            <a:pPr algn="ctr"/>
            <a:r>
              <a:rPr lang="fr-CA" sz="5400" dirty="0">
                <a:latin typeface="Comic Sans MS" pitchFamily="66" charset="0"/>
              </a:rPr>
              <a:t>A</a:t>
            </a:r>
            <a:r>
              <a:rPr lang="fr-CA" sz="5400" dirty="0" smtClean="0">
                <a:latin typeface="Comic Sans MS" pitchFamily="66" charset="0"/>
              </a:rPr>
              <a:t>MEN</a:t>
            </a:r>
          </a:p>
          <a:p>
            <a:endParaRPr lang="fr-CA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13</a:t>
            </a:fld>
            <a:endParaRPr lang="fr-CA" dirty="0"/>
          </a:p>
        </p:txBody>
      </p:sp>
      <p:pic>
        <p:nvPicPr>
          <p:cNvPr id="31745" name="Picture 1" descr="C:\Documents and Settings\IBM\Local Settings\Temporary Internet Files\Content.IE5\713E1JPW\MC90043267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714884"/>
            <a:ext cx="1285582" cy="1285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85728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latin typeface="Comic Sans MS" pitchFamily="66" charset="0"/>
              </a:rPr>
              <a:t>Après la prière d’ouverture 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prononcée par l’évêque ou son représentant,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il y aura un diaporama 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pour te présenter et pour présenter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les autres jeunes </a:t>
            </a:r>
          </a:p>
          <a:p>
            <a:pPr algn="ctr"/>
            <a:r>
              <a:rPr lang="fr-CA" sz="3200" dirty="0" smtClean="0">
                <a:latin typeface="Comic Sans MS" pitchFamily="66" charset="0"/>
              </a:rPr>
              <a:t>qui vivront la confirmation avec toi.</a:t>
            </a:r>
          </a:p>
          <a:p>
            <a:pPr algn="ctr"/>
            <a:endParaRPr lang="fr-CA" sz="3200" dirty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Si je n’ai pas ta photo, tu peux</a:t>
            </a:r>
          </a:p>
          <a:p>
            <a:r>
              <a:rPr lang="fr-CA" sz="3200" dirty="0">
                <a:latin typeface="Comic Sans MS" pitchFamily="66" charset="0"/>
              </a:rPr>
              <a:t>e</a:t>
            </a:r>
            <a:r>
              <a:rPr lang="fr-CA" sz="3200" dirty="0" smtClean="0">
                <a:latin typeface="Comic Sans MS" pitchFamily="66" charset="0"/>
              </a:rPr>
              <a:t>ncore me l’envoyer. Si je n’ai pas</a:t>
            </a:r>
          </a:p>
          <a:p>
            <a:r>
              <a:rPr lang="fr-CA" sz="3200" dirty="0" smtClean="0">
                <a:latin typeface="Comic Sans MS" pitchFamily="66" charset="0"/>
              </a:rPr>
              <a:t>de photo, ce n’est pas grave…</a:t>
            </a:r>
          </a:p>
          <a:p>
            <a:r>
              <a:rPr lang="fr-CA" sz="3200" dirty="0" smtClean="0">
                <a:latin typeface="Comic Sans MS" pitchFamily="66" charset="0"/>
              </a:rPr>
              <a:t>Je te ferai lever debout</a:t>
            </a:r>
          </a:p>
          <a:p>
            <a:r>
              <a:rPr lang="fr-CA" sz="3200" dirty="0" smtClean="0">
                <a:latin typeface="Comic Sans MS" pitchFamily="66" charset="0"/>
              </a:rPr>
              <a:t>pour être présenté(e) à l’abbé Dumais.</a:t>
            </a:r>
            <a:endParaRPr lang="fr-CA" sz="3200" dirty="0">
              <a:latin typeface="Comic Sans MS" pitchFamily="66" charset="0"/>
            </a:endParaRPr>
          </a:p>
        </p:txBody>
      </p:sp>
      <p:pic>
        <p:nvPicPr>
          <p:cNvPr id="74754" name="Picture 2" descr="C:\Documents and Settings\IBM\Local Settings\Temporary Internet Files\Content.IE5\F2RYNYTR\MC90043390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286549"/>
            <a:ext cx="3429024" cy="3429024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14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catho62-bruay.cef.fr/thematique/IMAGEthematique/P/pentec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531" y="1928802"/>
            <a:ext cx="3948469" cy="3948470"/>
          </a:xfrm>
          <a:prstGeom prst="rect">
            <a:avLst/>
          </a:prstGeom>
          <a:noFill/>
        </p:spPr>
      </p:pic>
      <p:sp>
        <p:nvSpPr>
          <p:cNvPr id="5123" name="ZoneTexte 2"/>
          <p:cNvSpPr txBox="1">
            <a:spLocks noChangeArrowheads="1"/>
          </p:cNvSpPr>
          <p:nvPr/>
        </p:nvSpPr>
        <p:spPr bwMode="auto">
          <a:xfrm>
            <a:off x="285750" y="214313"/>
            <a:ext cx="86439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CA" sz="3600" dirty="0" smtClean="0">
                <a:latin typeface="Comic Sans MS" pitchFamily="66" charset="0"/>
              </a:rPr>
              <a:t>Pour disposer nos cœurs au sacrement de la confirmation, nous allons accueillir le récit de la Pentecôte.</a:t>
            </a:r>
          </a:p>
          <a:p>
            <a:pPr algn="just"/>
            <a:endParaRPr lang="fr-CA" sz="3600" dirty="0" smtClean="0">
              <a:latin typeface="Comic Sans MS" pitchFamily="66" charset="0"/>
            </a:endParaRPr>
          </a:p>
          <a:p>
            <a:pPr algn="just"/>
            <a:endParaRPr lang="fr-CA" sz="3600" dirty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Je t’invite à aller</a:t>
            </a:r>
          </a:p>
          <a:p>
            <a:r>
              <a:rPr lang="fr-CA" sz="3600" dirty="0" smtClean="0">
                <a:latin typeface="Comic Sans MS" pitchFamily="66" charset="0"/>
              </a:rPr>
              <a:t>le lire dans les </a:t>
            </a:r>
          </a:p>
          <a:p>
            <a:r>
              <a:rPr lang="fr-CA" sz="3600" dirty="0" smtClean="0">
                <a:latin typeface="Comic Sans MS" pitchFamily="66" charset="0"/>
              </a:rPr>
              <a:t>diapositives suivantes</a:t>
            </a:r>
            <a:r>
              <a:rPr lang="fr-CA" sz="3600" dirty="0">
                <a:latin typeface="Comic Sans MS" pitchFamily="66" charset="0"/>
              </a:rPr>
              <a:t>.</a:t>
            </a:r>
            <a:endParaRPr lang="fr-CA" sz="3600" dirty="0" smtClean="0">
              <a:latin typeface="Comic Sans MS" pitchFamily="66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15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C39B3-DD67-48C2-86A9-C3129DDB5757}" type="slidenum">
              <a:rPr lang="fr-CA" smtClean="0"/>
              <a:pPr>
                <a:defRPr/>
              </a:pPr>
              <a:t>16</a:t>
            </a:fld>
            <a:endParaRPr lang="fr-CA" dirty="0"/>
          </a:p>
        </p:txBody>
      </p:sp>
      <p:sp>
        <p:nvSpPr>
          <p:cNvPr id="18435" name="ZoneTexte 2"/>
          <p:cNvSpPr txBox="1">
            <a:spLocks noChangeArrowheads="1"/>
          </p:cNvSpPr>
          <p:nvPr/>
        </p:nvSpPr>
        <p:spPr bwMode="auto">
          <a:xfrm>
            <a:off x="285750" y="285750"/>
            <a:ext cx="94440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Lorsqu’arriva la fête de la Pentecôte, </a:t>
            </a:r>
          </a:p>
          <a:p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ils étaient tous réunis.</a:t>
            </a:r>
          </a:p>
          <a:p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Un bruit soudain se fit entendre dans le ciel, </a:t>
            </a:r>
          </a:p>
          <a:p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comme une violente rafale de vent. </a:t>
            </a:r>
          </a:p>
          <a:p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Le vent remplit toute la maison </a:t>
            </a:r>
          </a:p>
          <a:p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où ils se trouvaient.  </a:t>
            </a:r>
          </a:p>
        </p:txBody>
      </p:sp>
      <p:pic>
        <p:nvPicPr>
          <p:cNvPr id="18436" name="Picture 2" descr="http://catho62-bruay.cef.fr/thematique/IMAGEthematique/P/pentec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4143375"/>
            <a:ext cx="2408237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9CF34-7337-43FC-8A6E-7A38271BCA55}" type="slidenum">
              <a:rPr lang="fr-CA" smtClean="0"/>
              <a:pPr>
                <a:defRPr/>
              </a:pPr>
              <a:t>17</a:t>
            </a:fld>
            <a:endParaRPr lang="fr-CA" dirty="0"/>
          </a:p>
        </p:txBody>
      </p:sp>
      <p:sp>
        <p:nvSpPr>
          <p:cNvPr id="19459" name="ZoneTexte 2"/>
          <p:cNvSpPr txBox="1">
            <a:spLocks noChangeArrowheads="1"/>
          </p:cNvSpPr>
          <p:nvPr/>
        </p:nvSpPr>
        <p:spPr bwMode="auto">
          <a:xfrm>
            <a:off x="285750" y="714375"/>
            <a:ext cx="85867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Ils virent comme un feu qui se divisait, </a:t>
            </a:r>
          </a:p>
          <a:p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et sur chacun d’eux se posait </a:t>
            </a:r>
          </a:p>
          <a:p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une des langues de ce feu.  </a:t>
            </a:r>
          </a:p>
          <a:p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Tous furent remplis de l’Esprit Saint </a:t>
            </a:r>
          </a:p>
          <a:p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et ils se mirent à parler en d’autres langues </a:t>
            </a:r>
          </a:p>
          <a:p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dans lesquelles l’Esprit </a:t>
            </a:r>
          </a:p>
          <a:p>
            <a:r>
              <a:rPr lang="fr-CA" sz="3200" dirty="0">
                <a:solidFill>
                  <a:schemeClr val="bg1"/>
                </a:solidFill>
                <a:latin typeface="Comic Sans MS" pitchFamily="66" charset="0"/>
              </a:rPr>
              <a:t>leur donnait de s’exprimer.</a:t>
            </a:r>
          </a:p>
        </p:txBody>
      </p:sp>
      <p:pic>
        <p:nvPicPr>
          <p:cNvPr id="19460" name="Picture 2" descr="http://catho62-bruay.cef.fr/thematique/IMAGEthematique/P/pentec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071942"/>
            <a:ext cx="26225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10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IBM\Local Settings\Temporary Internet Files\Content.IE5\C6GUUCWL\MC900441798[1].png"/>
          <p:cNvPicPr>
            <a:picLocks noChangeAspect="1" noChangeArrowheads="1"/>
          </p:cNvPicPr>
          <p:nvPr/>
        </p:nvPicPr>
        <p:blipFill>
          <a:blip r:embed="rId2" cstate="print">
            <a:lum bright="81000" contrast="-81000"/>
          </a:blip>
          <a:srcRect/>
          <a:stretch>
            <a:fillRect/>
          </a:stretch>
        </p:blipFill>
        <p:spPr bwMode="auto">
          <a:xfrm>
            <a:off x="-285784" y="-357214"/>
            <a:ext cx="9715568" cy="8215370"/>
          </a:xfrm>
          <a:prstGeom prst="rect">
            <a:avLst/>
          </a:prstGeom>
          <a:noFill/>
        </p:spPr>
      </p:pic>
      <p:sp>
        <p:nvSpPr>
          <p:cNvPr id="3074" name="ZoneTexte 1"/>
          <p:cNvSpPr txBox="1">
            <a:spLocks noChangeArrowheads="1"/>
          </p:cNvSpPr>
          <p:nvPr/>
        </p:nvSpPr>
        <p:spPr bwMode="auto">
          <a:xfrm>
            <a:off x="0" y="571480"/>
            <a:ext cx="9144000" cy="553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4000" b="1" dirty="0" smtClean="0">
                <a:latin typeface="Comic Sans MS" pitchFamily="66" charset="0"/>
              </a:rPr>
              <a:t>Au cours de la célébration</a:t>
            </a:r>
          </a:p>
          <a:p>
            <a:pPr algn="ctr">
              <a:lnSpc>
                <a:spcPct val="150000"/>
              </a:lnSpc>
            </a:pPr>
            <a:r>
              <a:rPr lang="fr-CA" sz="4000" b="1" dirty="0" smtClean="0">
                <a:latin typeface="Comic Sans MS" pitchFamily="66" charset="0"/>
              </a:rPr>
              <a:t>à chaque fois qu’il y aura un chant</a:t>
            </a:r>
          </a:p>
          <a:p>
            <a:pPr algn="ctr">
              <a:lnSpc>
                <a:spcPct val="150000"/>
              </a:lnSpc>
            </a:pPr>
            <a:r>
              <a:rPr lang="fr-CA" sz="4000" b="1" dirty="0" smtClean="0">
                <a:latin typeface="Comic Sans MS" pitchFamily="66" charset="0"/>
              </a:rPr>
              <a:t>tu es invité(e) à aller</a:t>
            </a:r>
          </a:p>
          <a:p>
            <a:pPr algn="ctr">
              <a:lnSpc>
                <a:spcPct val="150000"/>
              </a:lnSpc>
            </a:pPr>
            <a:r>
              <a:rPr lang="fr-CA" sz="4000" b="1" dirty="0" smtClean="0">
                <a:latin typeface="Comic Sans MS" pitchFamily="66" charset="0"/>
              </a:rPr>
              <a:t>à l’intérieur de toi</a:t>
            </a:r>
          </a:p>
          <a:p>
            <a:pPr algn="ctr">
              <a:lnSpc>
                <a:spcPct val="150000"/>
              </a:lnSpc>
            </a:pPr>
            <a:r>
              <a:rPr lang="fr-CA" sz="4000" b="1" dirty="0" smtClean="0">
                <a:latin typeface="Comic Sans MS" pitchFamily="66" charset="0"/>
              </a:rPr>
              <a:t>afin de prier Dieu de venir</a:t>
            </a:r>
          </a:p>
          <a:p>
            <a:pPr algn="ctr">
              <a:lnSpc>
                <a:spcPct val="150000"/>
              </a:lnSpc>
            </a:pPr>
            <a:r>
              <a:rPr lang="fr-CA" sz="4000" b="1" dirty="0" smtClean="0">
                <a:latin typeface="Comic Sans MS" pitchFamily="66" charset="0"/>
              </a:rPr>
              <a:t>à ta rencontre par son Esprit.</a:t>
            </a:r>
            <a:endParaRPr lang="fr-CA" sz="4000" b="1" dirty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18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4291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smtClean="0">
                <a:latin typeface="Comic Sans MS" pitchFamily="66" charset="0"/>
              </a:rPr>
              <a:t>Au cours de la célébration, </a:t>
            </a:r>
          </a:p>
          <a:p>
            <a:pPr algn="ctr"/>
            <a:r>
              <a:rPr lang="fr-CA" sz="3600" dirty="0" smtClean="0">
                <a:latin typeface="Comic Sans MS" pitchFamily="66" charset="0"/>
              </a:rPr>
              <a:t>on te posera des questions.</a:t>
            </a:r>
          </a:p>
          <a:p>
            <a:endParaRPr lang="fr-CA" sz="3600" dirty="0">
              <a:latin typeface="Comic Sans MS" pitchFamily="66" charset="0"/>
            </a:endParaRPr>
          </a:p>
          <a:p>
            <a:pPr algn="ctr"/>
            <a:r>
              <a:rPr lang="fr-CA" sz="3600" dirty="0" smtClean="0">
                <a:latin typeface="Comic Sans MS" pitchFamily="66" charset="0"/>
              </a:rPr>
              <a:t>Tu seras invité(e) </a:t>
            </a:r>
          </a:p>
          <a:p>
            <a:pPr algn="ctr"/>
            <a:r>
              <a:rPr lang="fr-CA" sz="3600" dirty="0" smtClean="0">
                <a:latin typeface="Comic Sans MS" pitchFamily="66" charset="0"/>
              </a:rPr>
              <a:t>à répondre à voix haute.</a:t>
            </a:r>
            <a:endParaRPr lang="fr-CA" sz="3600" dirty="0">
              <a:latin typeface="Comic Sans MS" pitchFamily="66" charset="0"/>
            </a:endParaRPr>
          </a:p>
        </p:txBody>
      </p:sp>
      <p:pic>
        <p:nvPicPr>
          <p:cNvPr id="76802" name="Picture 2" descr="C:\Documents and Settings\IBM\Local Settings\Temporary Internet Files\Content.IE5\MC7FE9A6\MC900441465[1].png"/>
          <p:cNvPicPr>
            <a:picLocks noChangeAspect="1" noChangeArrowheads="1"/>
          </p:cNvPicPr>
          <p:nvPr/>
        </p:nvPicPr>
        <p:blipFill>
          <a:blip r:embed="rId2" cstate="print"/>
          <a:srcRect b="29678"/>
          <a:stretch>
            <a:fillRect/>
          </a:stretch>
        </p:blipFill>
        <p:spPr bwMode="auto">
          <a:xfrm>
            <a:off x="2643174" y="3357562"/>
            <a:ext cx="4368254" cy="3071834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19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52804" y="1736012"/>
            <a:ext cx="61510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sz="3500" dirty="0" smtClean="0">
              <a:latin typeface="Comic Sans MS" pitchFamily="66" charset="0"/>
            </a:endParaRPr>
          </a:p>
          <a:p>
            <a:endParaRPr lang="fr-CA" sz="3500" dirty="0" smtClean="0">
              <a:latin typeface="Comic Sans MS" pitchFamily="66" charset="0"/>
            </a:endParaRPr>
          </a:p>
          <a:p>
            <a:r>
              <a:rPr lang="fr-CA" sz="3500" dirty="0" smtClean="0">
                <a:latin typeface="Comic Sans MS" pitchFamily="66" charset="0"/>
              </a:rPr>
              <a:t>Lis ce CLIC en ouvrant déjà </a:t>
            </a:r>
          </a:p>
          <a:p>
            <a:r>
              <a:rPr lang="fr-CA" sz="3500" dirty="0" smtClean="0">
                <a:latin typeface="Comic Sans MS" pitchFamily="66" charset="0"/>
              </a:rPr>
              <a:t>ton cœur à ce que tu vivras…</a:t>
            </a:r>
            <a:endParaRPr lang="fr-CA" sz="3500" dirty="0">
              <a:latin typeface="Comic Sans MS" pitchFamily="66" charset="0"/>
            </a:endParaRPr>
          </a:p>
        </p:txBody>
      </p:sp>
      <p:pic>
        <p:nvPicPr>
          <p:cNvPr id="64515" name="Picture 3" descr="C:\Documents and Settings\IBM\Local Settings\Temporary Internet Files\Content.IE5\ORDNEF2V\MC9004155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396" y="2357430"/>
            <a:ext cx="2809604" cy="3286148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F98B4-C337-4290-9849-9274173622B1}" type="slidenum">
              <a:rPr lang="fr-CA" smtClean="0"/>
              <a:pPr>
                <a:defRPr/>
              </a:pPr>
              <a:t>2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oneTexte 1"/>
          <p:cNvSpPr txBox="1">
            <a:spLocks noChangeArrowheads="1"/>
          </p:cNvSpPr>
          <p:nvPr/>
        </p:nvSpPr>
        <p:spPr bwMode="auto">
          <a:xfrm>
            <a:off x="0" y="214313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5400" dirty="0" smtClean="0">
                <a:latin typeface="Comic Sans MS" pitchFamily="66" charset="0"/>
              </a:rPr>
              <a:t>Un truc…</a:t>
            </a:r>
          </a:p>
          <a:p>
            <a:pPr algn="ctr">
              <a:lnSpc>
                <a:spcPct val="150000"/>
              </a:lnSpc>
            </a:pPr>
            <a:r>
              <a:rPr lang="fr-CA" sz="5400" dirty="0" smtClean="0">
                <a:latin typeface="Comic Sans MS" pitchFamily="66" charset="0"/>
              </a:rPr>
              <a:t>Un diaporama te permettra</a:t>
            </a:r>
          </a:p>
          <a:p>
            <a:pPr algn="ctr">
              <a:lnSpc>
                <a:spcPct val="150000"/>
              </a:lnSpc>
            </a:pPr>
            <a:r>
              <a:rPr lang="fr-CA" sz="5400" dirty="0" smtClean="0">
                <a:latin typeface="Comic Sans MS" pitchFamily="66" charset="0"/>
              </a:rPr>
              <a:t>de suivre pendant </a:t>
            </a:r>
          </a:p>
          <a:p>
            <a:pPr algn="ctr">
              <a:lnSpc>
                <a:spcPct val="150000"/>
              </a:lnSpc>
            </a:pPr>
            <a:r>
              <a:rPr lang="fr-CA" sz="5400" dirty="0" smtClean="0">
                <a:latin typeface="Comic Sans MS" pitchFamily="66" charset="0"/>
              </a:rPr>
              <a:t>la célébration.</a:t>
            </a:r>
            <a:endParaRPr lang="fr-CA" sz="5400" dirty="0">
              <a:latin typeface="Comic Sans MS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20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oneTexte 1"/>
          <p:cNvSpPr txBox="1">
            <a:spLocks noChangeArrowheads="1"/>
          </p:cNvSpPr>
          <p:nvPr/>
        </p:nvSpPr>
        <p:spPr bwMode="auto">
          <a:xfrm>
            <a:off x="0" y="214313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4800" dirty="0" smtClean="0">
                <a:latin typeface="Comic Sans MS" pitchFamily="66" charset="0"/>
              </a:rPr>
              <a:t>Quand tu verras le dessin</a:t>
            </a:r>
          </a:p>
          <a:p>
            <a:pPr algn="ctr">
              <a:lnSpc>
                <a:spcPct val="150000"/>
              </a:lnSpc>
            </a:pPr>
            <a:endParaRPr lang="fr-CA" sz="4800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fr-CA" sz="4800" dirty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fr-CA" sz="4800" dirty="0">
                <a:latin typeface="Comic Sans MS" pitchFamily="66" charset="0"/>
              </a:rPr>
              <a:t>c</a:t>
            </a:r>
            <a:r>
              <a:rPr lang="fr-CA" sz="4800" dirty="0" smtClean="0">
                <a:latin typeface="Comic Sans MS" pitchFamily="66" charset="0"/>
              </a:rPr>
              <a:t>e sera le temps de dire</a:t>
            </a:r>
          </a:p>
          <a:p>
            <a:pPr algn="ctr">
              <a:lnSpc>
                <a:spcPct val="150000"/>
              </a:lnSpc>
            </a:pPr>
            <a:r>
              <a:rPr lang="fr-CA" sz="4800" dirty="0" smtClean="0">
                <a:latin typeface="Comic Sans MS" pitchFamily="66" charset="0"/>
              </a:rPr>
              <a:t>à haute voix ce qui est écrit.</a:t>
            </a:r>
          </a:p>
        </p:txBody>
      </p:sp>
      <p:pic>
        <p:nvPicPr>
          <p:cNvPr id="78850" name="Picture 2" descr="C:\Documents and Settings\IBM\Local Settings\Temporary Internet Files\Content.IE5\6LGGB05J\MC90043267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214422"/>
            <a:ext cx="2285714" cy="2285714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21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1" descr="homme tourné vers ci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571500"/>
            <a:ext cx="8580437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22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1" descr="oncti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429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23</a:t>
            </a:fld>
            <a:endParaRPr lang="fr-CA" dirty="0"/>
          </a:p>
        </p:txBody>
      </p:sp>
      <p:sp>
        <p:nvSpPr>
          <p:cNvPr id="2" name="ZoneTexte 1"/>
          <p:cNvSpPr txBox="1"/>
          <p:nvPr/>
        </p:nvSpPr>
        <p:spPr>
          <a:xfrm>
            <a:off x="107504" y="193224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omic Sans MS" panose="030F0702030302020204" pitchFamily="66" charset="0"/>
              </a:rPr>
              <a:t>Tu recevras le signe de ta confirmation de cette façon</a:t>
            </a:r>
            <a:endParaRPr lang="fr-CA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Documents and Settings\IBM\Local Settings\Temporary Internet Files\Content.IE5\J5J7TTLY\MP9004383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179" y="0"/>
            <a:ext cx="9173179" cy="6858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4097426" y="571480"/>
            <a:ext cx="50465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Comic Sans MS" pitchFamily="66" charset="0"/>
              </a:rPr>
              <a:t>Vers la fin de la célébration, </a:t>
            </a:r>
          </a:p>
          <a:p>
            <a:r>
              <a:rPr lang="fr-CA" sz="2800" dirty="0" smtClean="0">
                <a:latin typeface="Comic Sans MS" pitchFamily="66" charset="0"/>
              </a:rPr>
              <a:t>nous prierons ensemble.</a:t>
            </a:r>
          </a:p>
          <a:p>
            <a:endParaRPr lang="fr-CA" sz="2800" dirty="0">
              <a:latin typeface="Comic Sans MS" pitchFamily="66" charset="0"/>
            </a:endParaRPr>
          </a:p>
          <a:p>
            <a:r>
              <a:rPr lang="fr-CA" sz="2800" dirty="0" smtClean="0">
                <a:latin typeface="Comic Sans MS" pitchFamily="66" charset="0"/>
              </a:rPr>
              <a:t>Nous réciterons le </a:t>
            </a:r>
          </a:p>
          <a:p>
            <a:r>
              <a:rPr lang="fr-CA" sz="2800" dirty="0" smtClean="0">
                <a:latin typeface="Comic Sans MS" pitchFamily="66" charset="0"/>
              </a:rPr>
              <a:t>	</a:t>
            </a:r>
            <a:r>
              <a:rPr lang="fr-CA" sz="2800" dirty="0">
                <a:latin typeface="Comic Sans MS" pitchFamily="66" charset="0"/>
              </a:rPr>
              <a:t>	</a:t>
            </a:r>
            <a:r>
              <a:rPr lang="fr-CA" sz="2800" dirty="0" smtClean="0">
                <a:latin typeface="Comic Sans MS" pitchFamily="66" charset="0"/>
              </a:rPr>
              <a:t>	Notre Père.</a:t>
            </a:r>
            <a:endParaRPr lang="fr-CA" sz="2800" dirty="0">
              <a:latin typeface="Comic Sans MS" pitchFamily="66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24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1"/>
          <p:cNvSpPr txBox="1">
            <a:spLocks noChangeArrowheads="1"/>
          </p:cNvSpPr>
          <p:nvPr/>
        </p:nvSpPr>
        <p:spPr bwMode="auto">
          <a:xfrm>
            <a:off x="0" y="714375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5400" dirty="0" smtClean="0">
                <a:latin typeface="Comic Sans MS" pitchFamily="66" charset="0"/>
              </a:rPr>
              <a:t>À la fin de la célébration</a:t>
            </a:r>
          </a:p>
          <a:p>
            <a:pPr algn="ctr">
              <a:lnSpc>
                <a:spcPct val="150000"/>
              </a:lnSpc>
            </a:pPr>
            <a:r>
              <a:rPr lang="fr-CA" sz="5400" dirty="0" smtClean="0">
                <a:latin typeface="Comic Sans MS" pitchFamily="66" charset="0"/>
              </a:rPr>
              <a:t>on te bénira. </a:t>
            </a:r>
          </a:p>
          <a:p>
            <a:pPr algn="ctr">
              <a:lnSpc>
                <a:spcPct val="150000"/>
              </a:lnSpc>
            </a:pPr>
            <a:r>
              <a:rPr lang="fr-CA" sz="5400" dirty="0" smtClean="0">
                <a:latin typeface="Comic Sans MS" pitchFamily="66" charset="0"/>
              </a:rPr>
              <a:t>Ta famille et tes invités</a:t>
            </a:r>
          </a:p>
          <a:p>
            <a:pPr algn="ctr">
              <a:lnSpc>
                <a:spcPct val="150000"/>
              </a:lnSpc>
            </a:pPr>
            <a:r>
              <a:rPr lang="fr-CA" sz="5400" dirty="0" smtClean="0">
                <a:latin typeface="Comic Sans MS" pitchFamily="66" charset="0"/>
              </a:rPr>
              <a:t>seront bénis eux aussi.</a:t>
            </a:r>
            <a:endParaRPr lang="fr-CA" sz="5400" dirty="0">
              <a:latin typeface="Comic Sans MS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25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BM\Local Settings\Temporary Internet Files\Content.IE5\44TQ9D0E\MC900331188[1].wmf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925053" y="714356"/>
            <a:ext cx="5084923" cy="5214974"/>
          </a:xfrm>
          <a:prstGeom prst="rect">
            <a:avLst/>
          </a:prstGeom>
          <a:noFill/>
        </p:spPr>
      </p:pic>
      <p:sp>
        <p:nvSpPr>
          <p:cNvPr id="36866" name="ZoneTexte 1"/>
          <p:cNvSpPr txBox="1">
            <a:spLocks noChangeArrowheads="1"/>
          </p:cNvSpPr>
          <p:nvPr/>
        </p:nvSpPr>
        <p:spPr bwMode="auto">
          <a:xfrm>
            <a:off x="0" y="500042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A" sz="5400" dirty="0" smtClean="0">
                <a:latin typeface="Comic Sans MS" pitchFamily="66" charset="0"/>
              </a:rPr>
              <a:t>Avant de quitter,</a:t>
            </a:r>
          </a:p>
          <a:p>
            <a:pPr algn="ctr">
              <a:lnSpc>
                <a:spcPct val="150000"/>
              </a:lnSpc>
            </a:pPr>
            <a:r>
              <a:rPr lang="fr-CA" sz="5400" dirty="0" smtClean="0">
                <a:latin typeface="Comic Sans MS" pitchFamily="66" charset="0"/>
              </a:rPr>
              <a:t>tu es invité(e) à récupérer</a:t>
            </a:r>
          </a:p>
          <a:p>
            <a:pPr algn="ctr">
              <a:lnSpc>
                <a:spcPct val="150000"/>
              </a:lnSpc>
            </a:pPr>
            <a:r>
              <a:rPr lang="fr-CA" sz="5400" dirty="0" smtClean="0">
                <a:latin typeface="Comic Sans MS" pitchFamily="66" charset="0"/>
              </a:rPr>
              <a:t>un certificat qui laisse un souvenir de ta confirmation.</a:t>
            </a:r>
            <a:endParaRPr lang="fr-CA" sz="5400" dirty="0">
              <a:latin typeface="Comic Sans MS" pitchFamily="66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26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7158" y="214290"/>
            <a:ext cx="823205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b="1" dirty="0" smtClean="0">
                <a:latin typeface="Comic Sans MS" pitchFamily="66" charset="0"/>
              </a:rPr>
              <a:t>Voilà! Ton 9</a:t>
            </a:r>
            <a:r>
              <a:rPr lang="fr-CA" sz="3000" b="1" baseline="30000" dirty="0" smtClean="0">
                <a:latin typeface="Comic Sans MS" pitchFamily="66" charset="0"/>
              </a:rPr>
              <a:t>ème</a:t>
            </a:r>
            <a:r>
              <a:rPr lang="fr-CA" sz="3000" b="1" dirty="0" smtClean="0">
                <a:latin typeface="Comic Sans MS" pitchFamily="66" charset="0"/>
              </a:rPr>
              <a:t> CLIC est complété!</a:t>
            </a:r>
          </a:p>
          <a:p>
            <a:endParaRPr lang="fr-CA" sz="3000" b="1" dirty="0">
              <a:latin typeface="Comic Sans MS" pitchFamily="66" charset="0"/>
            </a:endParaRPr>
          </a:p>
          <a:p>
            <a:endParaRPr lang="fr-CA" sz="3000" b="1" dirty="0">
              <a:latin typeface="Comic Sans MS" pitchFamily="66" charset="0"/>
            </a:endParaRPr>
          </a:p>
          <a:p>
            <a:r>
              <a:rPr lang="fr-CA" sz="3000" b="1" dirty="0" smtClean="0">
                <a:latin typeface="Comic Sans MS" pitchFamily="66" charset="0"/>
              </a:rPr>
              <a:t>J’ai hâte de célébrer ta confirmation!</a:t>
            </a:r>
          </a:p>
          <a:p>
            <a:endParaRPr lang="fr-CA" sz="3000" dirty="0" smtClean="0">
              <a:latin typeface="Comic Sans MS" pitchFamily="66" charset="0"/>
            </a:endParaRPr>
          </a:p>
          <a:p>
            <a:r>
              <a:rPr lang="fr-CA" sz="3000" b="1" dirty="0" smtClean="0">
                <a:latin typeface="Comic Sans MS" pitchFamily="66" charset="0"/>
              </a:rPr>
              <a:t>Arrive au moins 20 minutes  </a:t>
            </a:r>
          </a:p>
          <a:p>
            <a:r>
              <a:rPr lang="fr-CA" sz="3000" b="1" dirty="0" smtClean="0">
                <a:latin typeface="Comic Sans MS" pitchFamily="66" charset="0"/>
              </a:rPr>
              <a:t>Avant la célébration, </a:t>
            </a:r>
          </a:p>
          <a:p>
            <a:r>
              <a:rPr lang="fr-CA" sz="3000" b="1" dirty="0" smtClean="0">
                <a:latin typeface="Comic Sans MS" pitchFamily="66" charset="0"/>
              </a:rPr>
              <a:t>Une personne t’accueillera.</a:t>
            </a:r>
          </a:p>
          <a:p>
            <a:endParaRPr lang="fr-CA" sz="3000" b="1" dirty="0" smtClean="0">
              <a:latin typeface="Comic Sans MS" pitchFamily="66" charset="0"/>
            </a:endParaRPr>
          </a:p>
          <a:p>
            <a:endParaRPr lang="fr-CA" sz="3000" b="1" dirty="0" smtClean="0">
              <a:latin typeface="Comic Sans MS" pitchFamily="66" charset="0"/>
            </a:endParaRPr>
          </a:p>
          <a:p>
            <a:r>
              <a:rPr lang="fr-CA" sz="3000" b="1" dirty="0" smtClean="0">
                <a:latin typeface="Comic Sans MS" pitchFamily="66" charset="0"/>
              </a:rPr>
              <a:t>Un banc te sera réservé pour toi et</a:t>
            </a:r>
          </a:p>
          <a:p>
            <a:r>
              <a:rPr lang="fr-CA" sz="3000" b="1" dirty="0">
                <a:latin typeface="Comic Sans MS" pitchFamily="66" charset="0"/>
              </a:rPr>
              <a:t>t</a:t>
            </a:r>
            <a:r>
              <a:rPr lang="fr-CA" sz="3000" b="1" dirty="0" smtClean="0">
                <a:latin typeface="Comic Sans MS" pitchFamily="66" charset="0"/>
              </a:rPr>
              <a:t>on parrain ou ta marraine.</a:t>
            </a:r>
          </a:p>
          <a:p>
            <a:r>
              <a:rPr lang="fr-CA" sz="3000" b="1" dirty="0" smtClean="0">
                <a:latin typeface="Comic Sans MS" pitchFamily="66" charset="0"/>
              </a:rPr>
              <a:t>Ta famille ne sera pas avec toi.</a:t>
            </a:r>
          </a:p>
          <a:p>
            <a:endParaRPr lang="fr-CA" sz="3000" b="1" dirty="0">
              <a:latin typeface="Comic Sans MS" pitchFamily="66" charset="0"/>
            </a:endParaRPr>
          </a:p>
          <a:p>
            <a:endParaRPr lang="fr-CA" sz="3000" dirty="0">
              <a:latin typeface="Comic Sans MS" pitchFamily="66" charset="0"/>
            </a:endParaRPr>
          </a:p>
        </p:txBody>
      </p:sp>
      <p:pic>
        <p:nvPicPr>
          <p:cNvPr id="6" name="Picture 3" descr="C:\Documents and Settings\IBM\Local Settings\Temporary Internet Files\Content.IE5\ORDNEF2V\MC9004155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362" y="2208627"/>
            <a:ext cx="2320977" cy="2714644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F98B4-C337-4290-9849-9274173622B1}" type="slidenum">
              <a:rPr lang="fr-CA" smtClean="0"/>
              <a:pPr>
                <a:defRPr/>
              </a:pPr>
              <a:t>27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4782" y="1556792"/>
            <a:ext cx="7215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A" sz="3000" dirty="0" smtClean="0">
                <a:solidFill>
                  <a:prstClr val="white"/>
                </a:solidFill>
                <a:latin typeface="Comic Sans MS" pitchFamily="66" charset="0"/>
              </a:rPr>
              <a:t>Je te propose de demander à la personne qui t’a accompagné à la maison de remplir le questionnaire d’évaluation parent dans le document WORD et de me retourner le tout par courriel ou en personne lors de </a:t>
            </a:r>
            <a:r>
              <a:rPr lang="fr-CA" sz="3000" smtClean="0">
                <a:solidFill>
                  <a:prstClr val="white"/>
                </a:solidFill>
                <a:latin typeface="Comic Sans MS" pitchFamily="66" charset="0"/>
              </a:rPr>
              <a:t>la pratique.</a:t>
            </a:r>
            <a:endParaRPr lang="fr-CA" sz="3000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 sz="3000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 sz="3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4282" y="28572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A" sz="4400" b="1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fr-CA" sz="4400" b="1" dirty="0">
                <a:solidFill>
                  <a:prstClr val="white"/>
                </a:solidFill>
                <a:latin typeface="Comic Sans MS" pitchFamily="66" charset="0"/>
              </a:rPr>
              <a:t>P</a:t>
            </a:r>
            <a:r>
              <a:rPr lang="fr-CA" sz="4400" b="1" dirty="0" smtClean="0">
                <a:solidFill>
                  <a:prstClr val="white"/>
                </a:solidFill>
                <a:latin typeface="Comic Sans MS" pitchFamily="66" charset="0"/>
              </a:rPr>
              <a:t>our ce 9</a:t>
            </a:r>
            <a:r>
              <a:rPr lang="fr-CA" sz="4400" b="1" baseline="30000" dirty="0" smtClean="0">
                <a:solidFill>
                  <a:prstClr val="white"/>
                </a:solidFill>
                <a:latin typeface="Comic Sans MS" pitchFamily="66" charset="0"/>
              </a:rPr>
              <a:t>ème</a:t>
            </a:r>
            <a:r>
              <a:rPr lang="fr-CA" sz="4400" b="1" dirty="0" smtClean="0">
                <a:solidFill>
                  <a:prstClr val="white"/>
                </a:solidFill>
                <a:latin typeface="Comic Sans MS" pitchFamily="66" charset="0"/>
              </a:rPr>
              <a:t> CLIC</a:t>
            </a:r>
            <a:endParaRPr lang="fr-CA" sz="44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4" descr="C:\Documents and Settings\IBM\Local Settings\Temporary Internet Files\Content.IE5\6LGGB05J\MC9004404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00" y="1700808"/>
            <a:ext cx="1836294" cy="1933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2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0" y="21429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4800" dirty="0" smtClean="0">
                <a:latin typeface="Comic Sans MS" pitchFamily="66" charset="0"/>
              </a:rPr>
              <a:t>Rendre le monde plus beau</a:t>
            </a:r>
          </a:p>
          <a:p>
            <a:pPr algn="ctr"/>
            <a:r>
              <a:rPr lang="fr-CA" sz="4800" dirty="0">
                <a:latin typeface="Comic Sans MS" pitchFamily="66" charset="0"/>
              </a:rPr>
              <a:t>e</a:t>
            </a:r>
            <a:r>
              <a:rPr lang="fr-CA" sz="4800" dirty="0" smtClean="0">
                <a:latin typeface="Comic Sans MS" pitchFamily="66" charset="0"/>
              </a:rPr>
              <a:t>n donnant le meilleur de soi!</a:t>
            </a:r>
            <a:endParaRPr lang="fr-CA" sz="4800" dirty="0">
              <a:latin typeface="Comic Sans MS" pitchFamily="66" charset="0"/>
            </a:endParaRPr>
          </a:p>
        </p:txBody>
      </p:sp>
      <p:sp>
        <p:nvSpPr>
          <p:cNvPr id="2053" name="ZoneTexte 6"/>
          <p:cNvSpPr txBox="1">
            <a:spLocks noChangeArrowheads="1"/>
          </p:cNvSpPr>
          <p:nvPr/>
        </p:nvSpPr>
        <p:spPr bwMode="auto">
          <a:xfrm>
            <a:off x="0" y="5500702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4800" dirty="0" smtClean="0">
                <a:latin typeface="Comic Sans MS" pitchFamily="66" charset="0"/>
              </a:rPr>
              <a:t>Célébration de la confirmation</a:t>
            </a:r>
            <a:endParaRPr lang="fr-CA" sz="4800" dirty="0">
              <a:latin typeface="Comic Sans MS" pitchFamily="66" charset="0"/>
            </a:endParaRPr>
          </a:p>
        </p:txBody>
      </p:sp>
      <p:pic>
        <p:nvPicPr>
          <p:cNvPr id="6" name="Picture 6" descr="C:\Documents and Settings\IBM\Local Settings\Temporary Internet Files\Content.IE5\MC7FE9A6\MC9004382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71678"/>
            <a:ext cx="3500462" cy="3494657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F98B4-C337-4290-9849-9274173622B1}" type="slidenum">
              <a:rPr lang="fr-CA" smtClean="0"/>
              <a:pPr>
                <a:defRPr/>
              </a:pPr>
              <a:t>3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7158" y="285728"/>
            <a:ext cx="64294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latin typeface="Comic Sans MS" pitchFamily="66" charset="0"/>
              </a:rPr>
              <a:t>En début de célébration, </a:t>
            </a:r>
          </a:p>
          <a:p>
            <a:r>
              <a:rPr lang="fr-CA" sz="3600" dirty="0" smtClean="0">
                <a:latin typeface="Comic Sans MS" pitchFamily="66" charset="0"/>
              </a:rPr>
              <a:t>il y aura un chant.</a:t>
            </a:r>
          </a:p>
          <a:p>
            <a:endParaRPr lang="fr-CA" sz="3600" dirty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Pendant ce chant, nous amènerons des symboles du autour de l’autel de l’église. </a:t>
            </a:r>
            <a:endParaRPr lang="fr-CA" sz="3600" dirty="0">
              <a:latin typeface="Comic Sans MS" pitchFamily="66" charset="0"/>
            </a:endParaRPr>
          </a:p>
          <a:p>
            <a:endParaRPr lang="fr-CA" sz="3600" dirty="0" smtClean="0">
              <a:latin typeface="Comic Sans MS" pitchFamily="66" charset="0"/>
            </a:endParaRPr>
          </a:p>
          <a:p>
            <a:r>
              <a:rPr lang="fr-CA" sz="3600" dirty="0" smtClean="0">
                <a:latin typeface="Comic Sans MS" pitchFamily="66" charset="0"/>
              </a:rPr>
              <a:t>Ce temps symbolique s’appelle une procession.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65539" name="Picture 3" descr="C:\Documents and Settings\IBM\Local Settings\Temporary Internet Files\Content.IE5\T6I17HIE\MC9003103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7166"/>
            <a:ext cx="2286016" cy="5836821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A9C2-F097-4070-83A0-E39480F34FF0}" type="slidenum">
              <a:rPr lang="fr-CA" smtClean="0"/>
              <a:pPr>
                <a:defRPr/>
              </a:pPr>
              <a:t>4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IBM\Local Settings\Temporary Internet Files\Content.IE5\6LGGB05J\MC9002506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071546"/>
            <a:ext cx="2788467" cy="1941968"/>
          </a:xfrm>
          <a:prstGeom prst="rect">
            <a:avLst/>
          </a:prstGeom>
          <a:noFill/>
        </p:spPr>
      </p:pic>
      <p:pic>
        <p:nvPicPr>
          <p:cNvPr id="4102" name="Picture 6" descr="C:\Documents and Settings\IBM\Local Settings\Temporary Internet Files\Content.IE5\OETF9NT6\MC90043639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785926"/>
            <a:ext cx="1875246" cy="2571768"/>
          </a:xfrm>
          <a:prstGeom prst="rect">
            <a:avLst/>
          </a:prstGeom>
          <a:noFill/>
        </p:spPr>
      </p:pic>
      <p:pic>
        <p:nvPicPr>
          <p:cNvPr id="4105" name="Picture 9" descr="C:\Documents and Settings\IBM\Local Settings\Temporary Internet Files\Content.IE5\J5J7TTLY\MC90043256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643314"/>
            <a:ext cx="2828704" cy="2828704"/>
          </a:xfrm>
          <a:prstGeom prst="rect">
            <a:avLst/>
          </a:prstGeom>
          <a:noFill/>
        </p:spPr>
      </p:pic>
      <p:pic>
        <p:nvPicPr>
          <p:cNvPr id="4107" name="Picture 11" descr="http://www.slabbinck.be/product/photos/detail/568-2082_web-L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857232"/>
            <a:ext cx="1738218" cy="2787358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smtClean="0">
                <a:latin typeface="Comic Sans MS" pitchFamily="66" charset="0"/>
              </a:rPr>
              <a:t>Voici les symboles de notre procession</a:t>
            </a:r>
            <a:endParaRPr lang="fr-CA" sz="3600" dirty="0">
              <a:latin typeface="Comic Sans MS" pitchFamily="66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5</a:t>
            </a:fld>
            <a:endParaRPr lang="fr-CA" dirty="0"/>
          </a:p>
        </p:txBody>
      </p:sp>
      <p:pic>
        <p:nvPicPr>
          <p:cNvPr id="39938" name="Picture 2" descr="http://www.paroisse.com/pfs/vignettes/FIC61297HAB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500438"/>
            <a:ext cx="238125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oneTexte 2"/>
          <p:cNvSpPr txBox="1">
            <a:spLocks noChangeArrowheads="1"/>
          </p:cNvSpPr>
          <p:nvPr/>
        </p:nvSpPr>
        <p:spPr bwMode="auto">
          <a:xfrm>
            <a:off x="285750" y="214313"/>
            <a:ext cx="86439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CA" sz="4000" dirty="0" smtClean="0">
                <a:latin typeface="Comic Sans MS" pitchFamily="66" charset="0"/>
              </a:rPr>
              <a:t>La croix nous rappelle la vie de Jésus. Comme baptisés, nous sommes par contre invités à nous rappeler que Jésus est ressuscité. </a:t>
            </a:r>
          </a:p>
          <a:p>
            <a:pPr algn="just"/>
            <a:endParaRPr lang="fr-CA" sz="4000" dirty="0" smtClean="0">
              <a:latin typeface="Calibri" pitchFamily="34" charset="0"/>
            </a:endParaRPr>
          </a:p>
          <a:p>
            <a:pPr algn="just"/>
            <a:endParaRPr lang="fr-CA" sz="4000" dirty="0" smtClean="0">
              <a:latin typeface="Calibri" pitchFamily="34" charset="0"/>
            </a:endParaRPr>
          </a:p>
          <a:p>
            <a:pPr algn="just"/>
            <a:endParaRPr lang="fr-CA" sz="4000" dirty="0">
              <a:latin typeface="Calibri" pitchFamily="34" charset="0"/>
            </a:endParaRPr>
          </a:p>
          <a:p>
            <a:pPr algn="just"/>
            <a:endParaRPr lang="fr-CA" sz="4000" dirty="0" smtClean="0">
              <a:latin typeface="Calibri" pitchFamily="34" charset="0"/>
            </a:endParaRPr>
          </a:p>
          <a:p>
            <a:pPr algn="just"/>
            <a:endParaRPr lang="fr-CA" sz="4000" dirty="0" smtClean="0">
              <a:latin typeface="Calibri" pitchFamily="34" charset="0"/>
            </a:endParaRPr>
          </a:p>
        </p:txBody>
      </p:sp>
      <p:pic>
        <p:nvPicPr>
          <p:cNvPr id="5" name="Picture 6" descr="C:\Documents and Settings\IBM\Local Settings\Temporary Internet Files\Content.IE5\OETF9NT6\MC90043639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4758" y="3717032"/>
            <a:ext cx="1823156" cy="2500330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6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www.slabbinck.be/product/photos/detail/568-2082_web-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357538"/>
            <a:ext cx="2182915" cy="3500462"/>
          </a:xfrm>
          <a:prstGeom prst="rect">
            <a:avLst/>
          </a:prstGeom>
          <a:noFill/>
        </p:spPr>
      </p:pic>
      <p:sp>
        <p:nvSpPr>
          <p:cNvPr id="5123" name="ZoneTexte 2"/>
          <p:cNvSpPr txBox="1">
            <a:spLocks noChangeArrowheads="1"/>
          </p:cNvSpPr>
          <p:nvPr/>
        </p:nvSpPr>
        <p:spPr bwMode="auto">
          <a:xfrm>
            <a:off x="285750" y="214313"/>
            <a:ext cx="864393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CA" sz="4000" dirty="0" smtClean="0">
                <a:latin typeface="Comic Sans MS" pitchFamily="66" charset="0"/>
              </a:rPr>
              <a:t>Le cierge pascal allumé rappelle le mystère de Pâques. Jésus ressuscité nous dit: « Je suis avec vous tous les jours » et il nous offre sa lumière.</a:t>
            </a:r>
          </a:p>
          <a:p>
            <a:pPr algn="just"/>
            <a:endParaRPr lang="fr-CA" sz="4000" dirty="0">
              <a:latin typeface="Comic Sans MS" pitchFamily="66" charset="0"/>
            </a:endParaRPr>
          </a:p>
          <a:p>
            <a:pPr algn="just"/>
            <a:r>
              <a:rPr lang="fr-CA" sz="4000" dirty="0" smtClean="0">
                <a:latin typeface="Calibri" pitchFamily="34" charset="0"/>
              </a:rPr>
              <a:t>Le cierge est allumé lors des</a:t>
            </a:r>
          </a:p>
          <a:p>
            <a:pPr algn="just"/>
            <a:r>
              <a:rPr lang="fr-CA" sz="4000" dirty="0" smtClean="0">
                <a:latin typeface="Calibri" pitchFamily="34" charset="0"/>
              </a:rPr>
              <a:t>Célébrations à l’église.</a:t>
            </a:r>
          </a:p>
          <a:p>
            <a:pPr algn="just"/>
            <a:endParaRPr lang="fr-CA" sz="4000" dirty="0" smtClean="0">
              <a:latin typeface="Calibri" pitchFamily="34" charset="0"/>
            </a:endParaRPr>
          </a:p>
          <a:p>
            <a:pPr algn="just"/>
            <a:endParaRPr lang="fr-CA" sz="4000" dirty="0">
              <a:latin typeface="Calibri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7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oneTexte 2"/>
          <p:cNvSpPr txBox="1">
            <a:spLocks noChangeArrowheads="1"/>
          </p:cNvSpPr>
          <p:nvPr/>
        </p:nvSpPr>
        <p:spPr bwMode="auto">
          <a:xfrm>
            <a:off x="214282" y="214313"/>
            <a:ext cx="8715406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CA" sz="3600" dirty="0" smtClean="0">
                <a:latin typeface="Comic Sans MS" pitchFamily="66" charset="0"/>
              </a:rPr>
              <a:t>Le Père, le Fils et l’Esprit Saint nous sont révélés dans la Parole de Dieu. Tout ce qui est écrit dans la Bible peut nous mener à la connaissance et à la rencontre de Dieu.</a:t>
            </a:r>
          </a:p>
          <a:p>
            <a:pPr algn="just"/>
            <a:endParaRPr lang="fr-CA" sz="3600" dirty="0">
              <a:latin typeface="Comic Sans MS" pitchFamily="66" charset="0"/>
            </a:endParaRPr>
          </a:p>
          <a:p>
            <a:pPr algn="just"/>
            <a:r>
              <a:rPr lang="fr-CA" sz="3600" dirty="0" smtClean="0">
                <a:latin typeface="Comic Sans MS" pitchFamily="66" charset="0"/>
              </a:rPr>
              <a:t>Nous avons lu plusieurs</a:t>
            </a:r>
          </a:p>
          <a:p>
            <a:pPr algn="just"/>
            <a:r>
              <a:rPr lang="fr-CA" sz="3600" dirty="0" smtClean="0">
                <a:latin typeface="Comic Sans MS" pitchFamily="66" charset="0"/>
              </a:rPr>
              <a:t>textes </a:t>
            </a:r>
            <a:r>
              <a:rPr lang="fr-CA" sz="3600" dirty="0">
                <a:latin typeface="Comic Sans MS" pitchFamily="66" charset="0"/>
              </a:rPr>
              <a:t>de la </a:t>
            </a:r>
            <a:r>
              <a:rPr lang="fr-CA" sz="3600" dirty="0" smtClean="0">
                <a:latin typeface="Comic Sans MS" pitchFamily="66" charset="0"/>
              </a:rPr>
              <a:t>Parole de Dieu</a:t>
            </a:r>
          </a:p>
          <a:p>
            <a:pPr algn="just"/>
            <a:r>
              <a:rPr lang="fr-CA" sz="3600" dirty="0" smtClean="0">
                <a:latin typeface="Comic Sans MS" pitchFamily="66" charset="0"/>
              </a:rPr>
              <a:t>pendant notre parcours.</a:t>
            </a:r>
          </a:p>
          <a:p>
            <a:pPr algn="just"/>
            <a:r>
              <a:rPr lang="fr-CA" sz="3600" dirty="0" smtClean="0">
                <a:latin typeface="Comic Sans MS" pitchFamily="66" charset="0"/>
              </a:rPr>
              <a:t>Nous avons utilisé pour les comprendre</a:t>
            </a:r>
          </a:p>
          <a:p>
            <a:pPr algn="just"/>
            <a:r>
              <a:rPr lang="fr-CA" sz="3600" dirty="0">
                <a:latin typeface="Comic Sans MS" pitchFamily="66" charset="0"/>
              </a:rPr>
              <a:t>l</a:t>
            </a:r>
            <a:r>
              <a:rPr lang="fr-CA" sz="3600" dirty="0" smtClean="0">
                <a:latin typeface="Comic Sans MS" pitchFamily="66" charset="0"/>
              </a:rPr>
              <a:t>’intelligence du cœur et de la foi.</a:t>
            </a:r>
          </a:p>
          <a:p>
            <a:pPr algn="just"/>
            <a:endParaRPr lang="fr-CA" sz="4000" dirty="0">
              <a:latin typeface="Calibri" pitchFamily="34" charset="0"/>
            </a:endParaRPr>
          </a:p>
        </p:txBody>
      </p:sp>
      <p:pic>
        <p:nvPicPr>
          <p:cNvPr id="5" name="Picture 5" descr="C:\Documents and Settings\IBM\Local Settings\Temporary Internet Files\Content.IE5\6LGGB05J\MC9002506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0688" y="2643182"/>
            <a:ext cx="2583312" cy="1799092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8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oneTexte 2"/>
          <p:cNvSpPr txBox="1">
            <a:spLocks noChangeArrowheads="1"/>
          </p:cNvSpPr>
          <p:nvPr/>
        </p:nvSpPr>
        <p:spPr bwMode="auto">
          <a:xfrm>
            <a:off x="285750" y="214313"/>
            <a:ext cx="8643938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CA" sz="3600" dirty="0" smtClean="0">
                <a:latin typeface="Comic Sans MS" pitchFamily="66" charset="0"/>
              </a:rPr>
              <a:t>Le Saint Chrême deviendra le signe de ton sacrement de confirmation. C’est une huile parfumée qui sera apposée sur ton front pour marquer, d’une manière définitive, ta confirmation.</a:t>
            </a:r>
          </a:p>
          <a:p>
            <a:pPr algn="just"/>
            <a:endParaRPr lang="fr-CA" sz="800" dirty="0" smtClean="0">
              <a:latin typeface="Comic Sans MS" pitchFamily="66" charset="0"/>
            </a:endParaRPr>
          </a:p>
          <a:p>
            <a:pPr algn="just"/>
            <a:endParaRPr lang="fr-CA" sz="800" dirty="0">
              <a:latin typeface="Comic Sans MS" pitchFamily="66" charset="0"/>
            </a:endParaRPr>
          </a:p>
          <a:p>
            <a:pPr algn="just"/>
            <a:endParaRPr lang="fr-CA" sz="800" dirty="0">
              <a:latin typeface="Comic Sans MS" pitchFamily="66" charset="0"/>
            </a:endParaRPr>
          </a:p>
          <a:p>
            <a:pPr algn="just"/>
            <a:r>
              <a:rPr lang="fr-CA" sz="3600" dirty="0" smtClean="0">
                <a:latin typeface="Comic Sans MS" pitchFamily="66" charset="0"/>
              </a:rPr>
              <a:t>Tu as déjà reçu une </a:t>
            </a:r>
          </a:p>
          <a:p>
            <a:pPr algn="just"/>
            <a:r>
              <a:rPr lang="fr-CA" sz="3600" dirty="0" smtClean="0">
                <a:latin typeface="Comic Sans MS" pitchFamily="66" charset="0"/>
              </a:rPr>
              <a:t>première fois </a:t>
            </a:r>
            <a:r>
              <a:rPr lang="fr-CA" sz="3600" dirty="0">
                <a:latin typeface="Comic Sans MS" pitchFamily="66" charset="0"/>
              </a:rPr>
              <a:t>c</a:t>
            </a:r>
            <a:r>
              <a:rPr lang="fr-CA" sz="3600" dirty="0" smtClean="0">
                <a:latin typeface="Comic Sans MS" pitchFamily="66" charset="0"/>
              </a:rPr>
              <a:t>ette </a:t>
            </a:r>
          </a:p>
          <a:p>
            <a:pPr algn="just"/>
            <a:r>
              <a:rPr lang="fr-CA" sz="3600" dirty="0" smtClean="0">
                <a:latin typeface="Comic Sans MS" pitchFamily="66" charset="0"/>
              </a:rPr>
              <a:t>huile parfumé lors </a:t>
            </a:r>
          </a:p>
          <a:p>
            <a:pPr algn="just"/>
            <a:r>
              <a:rPr lang="fr-CA" sz="3600" dirty="0" smtClean="0">
                <a:latin typeface="Comic Sans MS" pitchFamily="66" charset="0"/>
              </a:rPr>
              <a:t>de ton baptême.</a:t>
            </a:r>
          </a:p>
          <a:p>
            <a:pPr algn="just"/>
            <a:endParaRPr lang="fr-CA" sz="1200" dirty="0">
              <a:latin typeface="Comic Sans MS" pitchFamily="66" charset="0"/>
            </a:endParaRPr>
          </a:p>
          <a:p>
            <a:pPr algn="just"/>
            <a:endParaRPr lang="fr-CA" sz="1200" dirty="0">
              <a:latin typeface="Calibri" pitchFamily="34" charset="0"/>
            </a:endParaRPr>
          </a:p>
          <a:p>
            <a:pPr algn="just"/>
            <a:r>
              <a:rPr lang="fr-CA" sz="4000" dirty="0" smtClean="0">
                <a:latin typeface="Comic Sans MS" pitchFamily="66" charset="0"/>
              </a:rPr>
              <a:t>C’est le signe visible de </a:t>
            </a:r>
            <a:r>
              <a:rPr lang="fr-CA" sz="4000" smtClean="0">
                <a:latin typeface="Comic Sans MS" pitchFamily="66" charset="0"/>
              </a:rPr>
              <a:t>l’Esprit</a:t>
            </a:r>
            <a:r>
              <a:rPr lang="fr-CA" sz="4000" smtClean="0">
                <a:latin typeface="Comic Sans MS" pitchFamily="66" charset="0"/>
              </a:rPr>
              <a:t>! </a:t>
            </a:r>
            <a:endParaRPr lang="fr-CA" sz="4000" dirty="0" smtClean="0">
              <a:latin typeface="Comic Sans MS" pitchFamily="66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827A3-F9B8-414D-8AAC-52E9E42024F9}" type="slidenum">
              <a:rPr lang="fr-CA" smtClean="0"/>
              <a:pPr>
                <a:defRPr/>
              </a:pPr>
              <a:t>9</a:t>
            </a:fld>
            <a:endParaRPr lang="fr-CA" dirty="0"/>
          </a:p>
        </p:txBody>
      </p:sp>
      <p:pic>
        <p:nvPicPr>
          <p:cNvPr id="8" name="Picture 2" descr="http://www.paroisse.com/pfs/vignettes/FIC61297HAB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1253" y="3212976"/>
            <a:ext cx="238125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875</Words>
  <Application>Microsoft Office PowerPoint</Application>
  <PresentationFormat>Affichage à l'écran (4:3)</PresentationFormat>
  <Paragraphs>187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IBM</dc:creator>
  <cp:lastModifiedBy>Luc Potvin</cp:lastModifiedBy>
  <cp:revision>95</cp:revision>
  <dcterms:created xsi:type="dcterms:W3CDTF">2012-06-15T12:32:00Z</dcterms:created>
  <dcterms:modified xsi:type="dcterms:W3CDTF">2018-02-05T17:57:03Z</dcterms:modified>
</cp:coreProperties>
</file>